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6858000" type="screen4x3"/>
  <p:notesSz cx="6858000" cy="9144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400863-EE07-55FB-29CF-D5754AFD3D50}">
  <a:tblStyle styleId="{AF400863-EE07-55FB-29CF-D5754AFD3D50}" styleName="Средний стиль 2 - акцент 2">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a:solidFill>
                <a:schemeClr val="lt1"/>
              </a:solidFill>
            </a:ln>
          </a:top>
        </a:tcBdr>
        <a:fill>
          <a:solidFill>
            <a:schemeClr val="accent2"/>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Верхний колонтитул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5" name="Дата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4C7FBCDD-E9B5-4309-B3E3-766500CDE2A7}" type="datetimeFigureOut">
              <a:rPr lang="ru-RU"/>
              <a:t>10.08.2021</a:t>
            </a:fld>
            <a:endParaRPr lang="ru-RU"/>
          </a:p>
        </p:txBody>
      </p:sp>
      <p:sp>
        <p:nvSpPr>
          <p:cNvPr id="6" name="Образ слайда 3"/>
          <p:cNvSpPr>
            <a:spLocks noGrp="1" noRot="1" noChangeAspect="1"/>
          </p:cNvSpPr>
          <p:nvPr>
            <p:ph type="sldImg" idx="2"/>
          </p:nvPr>
        </p:nvSpPr>
        <p:spPr bwMode="auto">
          <a:xfrm>
            <a:off x="1143000" y="685800"/>
            <a:ext cx="4572000" cy="342900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7" name="Заметки 4"/>
          <p:cNvSpPr>
            <a:spLocks noGrp="1"/>
          </p:cNvSpPr>
          <p:nvPr>
            <p:ph type="body" sz="quarter" idx="3"/>
          </p:nvPr>
        </p:nvSpPr>
        <p:spPr bwMode="auto">
          <a:xfrm>
            <a:off x="685800" y="4343400"/>
            <a:ext cx="5486400" cy="4114800"/>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8" name="Нижний колонтитул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9" name="Номер слайда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6D14D0E0-A99D-441C-855A-D407DEDB685F}" type="slidenum">
              <a:rPr lang="ru-RU"/>
              <a:t>‹#›</a:t>
            </a:fld>
            <a:endParaRPr lang="ru-RU"/>
          </a:p>
        </p:txBody>
      </p:sp>
    </p:spTree>
    <p:extLst>
      <p:ext uri="{BB962C8B-B14F-4D97-AF65-F5344CB8AC3E}">
        <p14:creationId xmlns:p14="http://schemas.microsoft.com/office/powerpoint/2010/main" val="2121435717"/>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Rectangle 7"/>
          <p:cNvSpPr>
            <a:spLocks noGrp="1" noChangeArrowheads="1"/>
          </p:cNvSpPr>
          <p:nvPr>
            <p:ph type="sldNum" sz="quarter" idx="5"/>
          </p:nvPr>
        </p:nvSpPr>
        <p:spPr bwMode="auto">
          <a:ln/>
        </p:spPr>
        <p:txBody>
          <a:bodyPr/>
          <a:lstStyle/>
          <a:p>
            <a:pPr>
              <a:defRPr/>
            </a:pPr>
            <a:fld id="{D47CF996-E3BB-4342-8918-0E18375C6AF6}" type="slidenum">
              <a:rPr lang="ru-RU"/>
              <a:t>33</a:t>
            </a:fld>
            <a:endParaRPr lang="ru-RU"/>
          </a:p>
        </p:txBody>
      </p:sp>
      <p:sp>
        <p:nvSpPr>
          <p:cNvPr id="5" name="Rectangle 2"/>
          <p:cNvSpPr>
            <a:spLocks noGrp="1" noRot="1" noChangeAspect="1" noChangeArrowheads="1" noTextEdit="1"/>
          </p:cNvSpPr>
          <p:nvPr>
            <p:ph type="sldImg"/>
          </p:nvPr>
        </p:nvSpPr>
        <p:spPr bwMode="auto">
          <a:ln/>
        </p:spPr>
      </p:sp>
      <p:sp>
        <p:nvSpPr>
          <p:cNvPr id="6" name="Rectangle 3"/>
          <p:cNvSpPr>
            <a:spLocks noGrp="1" noChangeArrowheads="1"/>
          </p:cNvSpPr>
          <p:nvPr>
            <p:ph type="body" idx="1"/>
          </p:nvPr>
        </p:nvSpPr>
        <p:spPr bwMode="auto">
          <a:xfrm>
            <a:off x="685800" y="4343400"/>
            <a:ext cx="5486400" cy="4800600"/>
          </a:xfrm>
        </p:spPr>
        <p:txBody>
          <a:bodyPr/>
          <a:lstStyle/>
          <a:p>
            <a:pPr>
              <a:lnSpc>
                <a:spcPct val="90000"/>
              </a:lnSpc>
              <a:defRPr/>
            </a:pPr>
            <a:r>
              <a:rPr lang="en-US" sz="1000" b="1"/>
              <a:t>Key Point</a:t>
            </a:r>
            <a:endParaRPr/>
          </a:p>
          <a:p>
            <a:pPr>
              <a:lnSpc>
                <a:spcPct val="90000"/>
              </a:lnSpc>
              <a:defRPr/>
            </a:pPr>
            <a:r>
              <a:rPr lang="en-US" sz="1000" b="1"/>
              <a:t>The health benefits of quitting smoking start immediately and are sustained such that 15 years after quitting smoking, the coronary heart disease risk of a former smoker is equal to that of a nonsmoker.</a:t>
            </a:r>
            <a:endParaRPr/>
          </a:p>
          <a:p>
            <a:pPr>
              <a:lnSpc>
                <a:spcPct val="90000"/>
              </a:lnSpc>
              <a:spcBef>
                <a:spcPts val="0"/>
              </a:spcBef>
              <a:defRPr/>
            </a:pPr>
            <a:endParaRPr lang="en-US" sz="1000" b="1"/>
          </a:p>
          <a:p>
            <a:pPr>
              <a:lnSpc>
                <a:spcPct val="90000"/>
              </a:lnSpc>
              <a:defRPr/>
            </a:pPr>
            <a:r>
              <a:rPr lang="en-US" sz="1000" b="1"/>
              <a:t>Background</a:t>
            </a:r>
            <a:endParaRPr/>
          </a:p>
          <a:p>
            <a:pPr>
              <a:lnSpc>
                <a:spcPct val="90000"/>
              </a:lnSpc>
              <a:defRPr/>
            </a:pPr>
            <a:r>
              <a:rPr lang="en-US" sz="1000"/>
              <a:t>When gauging the health benefits from smoking cessation one is encouraged to assess both the short-term and long-term improvements. Within 2 weeks to 3 months lung function may begin to improve and there may be notable decreases in coughing, sinus congestion, fatigue and shortness of breath.   </a:t>
            </a:r>
            <a:endParaRPr/>
          </a:p>
          <a:p>
            <a:pPr>
              <a:lnSpc>
                <a:spcPct val="90000"/>
              </a:lnSpc>
              <a:spcBef>
                <a:spcPts val="0"/>
              </a:spcBef>
              <a:defRPr/>
            </a:pPr>
            <a:endParaRPr lang="en-US" sz="1000"/>
          </a:p>
          <a:p>
            <a:pPr>
              <a:lnSpc>
                <a:spcPct val="90000"/>
              </a:lnSpc>
              <a:defRPr/>
            </a:pPr>
            <a:r>
              <a:rPr lang="en-US" sz="1000"/>
              <a:t>Around the year mark, coronary heart disease risk, the leading cause of death in the United States, improves with smoking cessation to a point where excess risk is reduced by 50% and continues to decline thereafter. Within the 5-15 year range, the risk of stroke for smoking cessators returns to the level of a person who has never smoked. </a:t>
            </a:r>
            <a:endParaRPr/>
          </a:p>
          <a:p>
            <a:pPr>
              <a:lnSpc>
                <a:spcPct val="90000"/>
              </a:lnSpc>
              <a:spcBef>
                <a:spcPts val="0"/>
              </a:spcBef>
              <a:defRPr/>
            </a:pPr>
            <a:endParaRPr lang="en-US" sz="1000"/>
          </a:p>
          <a:p>
            <a:pPr>
              <a:lnSpc>
                <a:spcPct val="90000"/>
              </a:lnSpc>
              <a:defRPr/>
            </a:pPr>
            <a:r>
              <a:rPr lang="en-US" sz="1000"/>
              <a:t>Other potential long-term benefits include:  the risk of lung cancer, the most common cause of cancer death in the United States, declines steadily after smoking cessation; and by 10 years after cessation, the risk of lung cancer is 30-50% that of continuing smokers. And beyond this, smoking cessation may also reduce the risk of cancers of the larynx, oral cavity, esophagus, pancreas, urinary bladder and of developing ulcers of the stomach or duodenum. Other long-term benefits include the rate of decline in lung function among former smokers returns to that of never smokers, reducing the risk of COPD. And, the risk of coronary heart disease, after 15 years of abstinence, becomes similar to that of a person who has never smoked. Clearly, a patient has health benefits to gain if they successfully cessate.</a:t>
            </a:r>
            <a:endParaRPr/>
          </a:p>
          <a:p>
            <a:pPr>
              <a:lnSpc>
                <a:spcPct val="90000"/>
              </a:lnSpc>
              <a:spcBef>
                <a:spcPts val="0"/>
              </a:spcBef>
              <a:defRPr/>
            </a:pPr>
            <a:endParaRPr lang="en-US" sz="1000"/>
          </a:p>
          <a:p>
            <a:pPr>
              <a:lnSpc>
                <a:spcPct val="90000"/>
              </a:lnSpc>
              <a:defRPr/>
            </a:pPr>
            <a:r>
              <a:rPr lang="en-US" sz="700" b="1"/>
              <a:t>References</a:t>
            </a:r>
            <a:endParaRPr/>
          </a:p>
          <a:p>
            <a:pPr>
              <a:lnSpc>
                <a:spcPct val="90000"/>
              </a:lnSpc>
              <a:defRPr/>
            </a:pPr>
            <a:r>
              <a:rPr lang="en-US" sz="700"/>
              <a:t>1. CDC. Surgeon General’s 2004 Report. The Health Consequences of Smoking on the Human Body. Online slides. http://www.cdc.gov/tobacco/sgr/sgr_2004/sgranimation/flash/index.html Accessed on April 15, 2006.</a:t>
            </a:r>
            <a:endParaRPr/>
          </a:p>
          <a:p>
            <a:pPr>
              <a:lnSpc>
                <a:spcPct val="90000"/>
              </a:lnSpc>
              <a:defRPr/>
            </a:pPr>
            <a:r>
              <a:rPr lang="en-US" sz="700"/>
              <a:t>2. American Cancer Society. Guide to Quitting Smoking. Available at: http://www.cancer.org. Accessed June 2006. </a:t>
            </a:r>
            <a:endParaRPr/>
          </a:p>
          <a:p>
            <a:pPr>
              <a:lnSpc>
                <a:spcPct val="90000"/>
              </a:lnSpc>
              <a:defRPr/>
            </a:pPr>
            <a:r>
              <a:rPr lang="en-US" sz="700"/>
              <a:t>3. US Department of Health &amp; Human Services. The Health Benefits of Smoking Cessation: A Report of the Surgeon General. Centers for Disease Control and Prevention (CDC), Office on Smoking and Health. 1990. Available at: http://profiles.nlm.nih.gov/NN/B/B/C/T/. Accessed July 2006. </a:t>
            </a:r>
            <a:endParaRPr lang="en-GB" sz="700"/>
          </a:p>
          <a:p>
            <a:pPr>
              <a:lnSpc>
                <a:spcPct val="90000"/>
              </a:lnSpc>
              <a:defRPr/>
            </a:pPr>
            <a:endParaRPr lang="en-US" sz="700"/>
          </a:p>
        </p:txBody>
      </p:sp>
      <p:sp>
        <p:nvSpPr>
          <p:cNvPr id="7" name="Text Box 4"/>
          <p:cNvSpPr>
            <a:spLocks/>
          </p:cNvSpPr>
          <p:nvPr/>
        </p:nvSpPr>
        <p:spPr bwMode="auto">
          <a:xfrm>
            <a:off x="5770563" y="1530350"/>
            <a:ext cx="865187" cy="1004888"/>
          </a:xfrm>
          <a:prstGeom prst="rect">
            <a:avLst/>
          </a:prstGeom>
          <a:noFill/>
          <a:ln w="9525">
            <a:solidFill>
              <a:srgbClr val="000000"/>
            </a:solidFill>
            <a:miter lim="800000"/>
            <a:headEnd/>
            <a:tailEnd/>
          </a:ln>
        </p:spPr>
        <p:txBody>
          <a:bodyPr lIns="89460" tIns="44730" rIns="89460" bIns="44730">
            <a:spAutoFit/>
          </a:bodyPr>
          <a:lstStyle/>
          <a:p>
            <a:pPr defTabSz="896938">
              <a:defRPr/>
            </a:pPr>
            <a:r>
              <a:rPr lang="en-US" sz="1000">
                <a:latin typeface="Gulim"/>
                <a:cs typeface="Arial"/>
              </a:rPr>
              <a:t>2/ACS/p 4/¶1-6. </a:t>
            </a:r>
            <a:endParaRPr/>
          </a:p>
          <a:p>
            <a:pPr defTabSz="896938">
              <a:defRPr/>
            </a:pPr>
            <a:endParaRPr lang="en-US" sz="1000">
              <a:latin typeface="Gulim"/>
              <a:cs typeface="Arial"/>
            </a:endParaRPr>
          </a:p>
          <a:p>
            <a:pPr defTabSz="896938">
              <a:defRPr/>
            </a:pPr>
            <a:r>
              <a:rPr lang="en-US" sz="1000">
                <a:latin typeface="Gulim"/>
                <a:cs typeface="Arial"/>
              </a:rPr>
              <a:t>3/USDHHS 1990/p vi/¶1,2</a:t>
            </a:r>
            <a:endParaRPr/>
          </a:p>
        </p:txBody>
      </p:sp>
      <p:sp>
        <p:nvSpPr>
          <p:cNvPr id="8" name="Text Box 5"/>
          <p:cNvSpPr>
            <a:spLocks/>
          </p:cNvSpPr>
          <p:nvPr/>
        </p:nvSpPr>
        <p:spPr bwMode="auto">
          <a:xfrm>
            <a:off x="0" y="1238250"/>
            <a:ext cx="1063625" cy="555625"/>
          </a:xfrm>
          <a:prstGeom prst="rect">
            <a:avLst/>
          </a:prstGeom>
          <a:noFill/>
          <a:ln w="9525">
            <a:solidFill>
              <a:schemeClr val="tx1"/>
            </a:solidFill>
            <a:miter lim="800000"/>
            <a:headEnd/>
            <a:tailEnd/>
          </a:ln>
        </p:spPr>
        <p:txBody>
          <a:bodyPr lIns="90825" tIns="45412" rIns="90825" bIns="45412">
            <a:spAutoFit/>
          </a:bodyPr>
          <a:lstStyle/>
          <a:p>
            <a:pPr algn="r" defTabSz="909638">
              <a:spcBef>
                <a:spcPts val="0"/>
              </a:spcBef>
              <a:defRPr/>
            </a:pPr>
            <a:r>
              <a:rPr lang="en-US" sz="1000">
                <a:latin typeface="Gulim"/>
                <a:ea typeface="MS PGothic"/>
                <a:cs typeface="Arial"/>
              </a:rPr>
              <a:t>1/CDC/SGR/ p. 2 &amp; 3 of printout </a:t>
            </a:r>
            <a:endParaRPr/>
          </a:p>
        </p:txBody>
      </p:sp>
      <p:sp>
        <p:nvSpPr>
          <p:cNvPr id="9" name="Text Box 6"/>
          <p:cNvSpPr>
            <a:spLocks/>
          </p:cNvSpPr>
          <p:nvPr/>
        </p:nvSpPr>
        <p:spPr bwMode="auto">
          <a:xfrm>
            <a:off x="31750" y="5316538"/>
            <a:ext cx="635000" cy="339725"/>
          </a:xfrm>
          <a:prstGeom prst="rect">
            <a:avLst/>
          </a:prstGeom>
          <a:noFill/>
          <a:ln w="9525">
            <a:solidFill>
              <a:srgbClr val="000000"/>
            </a:solidFill>
            <a:miter lim="800000"/>
            <a:headEnd/>
            <a:tailEnd/>
          </a:ln>
        </p:spPr>
        <p:txBody>
          <a:bodyPr lIns="27422" tIns="44730" rIns="27422" bIns="44730">
            <a:spAutoFit/>
          </a:bodyPr>
          <a:lstStyle/>
          <a:p>
            <a:pPr defTabSz="896938">
              <a:defRPr/>
            </a:pPr>
            <a:r>
              <a:rPr lang="en-US" sz="800">
                <a:latin typeface="Gulim"/>
                <a:cs typeface="Arial"/>
              </a:rPr>
              <a:t>¶2; 2/ACS/</a:t>
            </a:r>
            <a:br>
              <a:rPr lang="en-US" sz="800">
                <a:latin typeface="Gulim"/>
                <a:cs typeface="Arial"/>
              </a:rPr>
            </a:br>
            <a:r>
              <a:rPr lang="en-US" sz="800">
                <a:latin typeface="Gulim"/>
                <a:cs typeface="Arial"/>
              </a:rPr>
              <a:t>p 3/¶9,10 </a:t>
            </a:r>
            <a:endParaRPr/>
          </a:p>
        </p:txBody>
      </p:sp>
      <p:sp>
        <p:nvSpPr>
          <p:cNvPr id="10" name="Text Box 7"/>
          <p:cNvSpPr>
            <a:spLocks/>
          </p:cNvSpPr>
          <p:nvPr/>
        </p:nvSpPr>
        <p:spPr bwMode="auto">
          <a:xfrm>
            <a:off x="31750" y="5875338"/>
            <a:ext cx="709613" cy="703262"/>
          </a:xfrm>
          <a:prstGeom prst="rect">
            <a:avLst/>
          </a:prstGeom>
          <a:noFill/>
          <a:ln w="9525">
            <a:solidFill>
              <a:srgbClr val="000000"/>
            </a:solidFill>
            <a:miter lim="800000"/>
            <a:headEnd/>
            <a:tailEnd/>
          </a:ln>
        </p:spPr>
        <p:txBody>
          <a:bodyPr lIns="27422" tIns="44730" rIns="27422" bIns="44730">
            <a:spAutoFit/>
          </a:bodyPr>
          <a:lstStyle/>
          <a:p>
            <a:pPr defTabSz="896938">
              <a:defRPr/>
            </a:pPr>
            <a:r>
              <a:rPr lang="en-US" sz="800">
                <a:latin typeface="Gulim"/>
                <a:cs typeface="Arial"/>
              </a:rPr>
              <a:t>2/ACS/p 4/</a:t>
            </a:r>
            <a:br>
              <a:rPr lang="en-US" sz="800">
                <a:latin typeface="Gulim"/>
                <a:cs typeface="Arial"/>
              </a:rPr>
            </a:br>
            <a:r>
              <a:rPr lang="en-US" sz="800">
                <a:latin typeface="Gulim"/>
                <a:cs typeface="Arial"/>
              </a:rPr>
              <a:t>¶1-6. </a:t>
            </a:r>
            <a:endParaRPr/>
          </a:p>
          <a:p>
            <a:pPr defTabSz="896938">
              <a:defRPr/>
            </a:pPr>
            <a:endParaRPr lang="en-US" sz="800">
              <a:latin typeface="Gulim"/>
              <a:cs typeface="Arial"/>
            </a:endParaRPr>
          </a:p>
          <a:p>
            <a:pPr defTabSz="896938">
              <a:defRPr/>
            </a:pPr>
            <a:r>
              <a:rPr lang="en-US" sz="800">
                <a:latin typeface="Gulim"/>
                <a:cs typeface="Arial"/>
              </a:rPr>
              <a:t>3/USDHHS 1990/p vi/¶1,2</a:t>
            </a:r>
            <a:endParaRPr/>
          </a:p>
        </p:txBody>
      </p:sp>
      <p:sp>
        <p:nvSpPr>
          <p:cNvPr id="11" name="Text Box 8"/>
          <p:cNvSpPr>
            <a:spLocks/>
          </p:cNvSpPr>
          <p:nvPr/>
        </p:nvSpPr>
        <p:spPr bwMode="auto">
          <a:xfrm>
            <a:off x="23813" y="4572000"/>
            <a:ext cx="630236" cy="465138"/>
          </a:xfrm>
          <a:prstGeom prst="rect">
            <a:avLst/>
          </a:prstGeom>
          <a:noFill/>
          <a:ln w="9525">
            <a:solidFill>
              <a:schemeClr val="tx1"/>
            </a:solidFill>
            <a:miter lim="800000"/>
            <a:headEnd/>
            <a:tailEnd/>
          </a:ln>
        </p:spPr>
        <p:txBody>
          <a:bodyPr lIns="27422" tIns="45412" rIns="27422" bIns="45412">
            <a:spAutoFit/>
          </a:bodyPr>
          <a:lstStyle/>
          <a:p>
            <a:pPr defTabSz="909638">
              <a:spcBef>
                <a:spcPts val="0"/>
              </a:spcBef>
              <a:defRPr/>
            </a:pPr>
            <a:r>
              <a:rPr lang="en-US" sz="800">
                <a:latin typeface="Gulim"/>
                <a:ea typeface="MS PGothic"/>
                <a:cs typeface="Arial"/>
              </a:rPr>
              <a:t>1/CDC/SGR/p. 2 &amp; 3 of printout </a:t>
            </a:r>
            <a:endParaRPr/>
          </a:p>
        </p:txBody>
      </p:sp>
    </p:spTree>
    <p:extLst>
      <p:ext uri="{BB962C8B-B14F-4D97-AF65-F5344CB8AC3E}">
        <p14:creationId xmlns:p14="http://schemas.microsoft.com/office/powerpoint/2010/main" val="399542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85800" y="2130425"/>
            <a:ext cx="7772400" cy="1470025"/>
          </a:xfrm>
        </p:spPr>
        <p:txBody>
          <a:bodyPr/>
          <a:lstStyle/>
          <a:p>
            <a:pPr>
              <a:defRPr/>
            </a:pPr>
            <a:r>
              <a:rPr lang="ru-RU"/>
              <a:t>Образец заголовка</a:t>
            </a:r>
          </a:p>
        </p:txBody>
      </p:sp>
      <p:sp>
        <p:nvSpPr>
          <p:cNvPr id="5" name="Подзаголовок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6629400" y="274638"/>
            <a:ext cx="20574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457200" y="274638"/>
            <a:ext cx="60198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85800" y="2130425"/>
            <a:ext cx="7772400" cy="1470025"/>
          </a:xfrm>
        </p:spPr>
        <p:txBody>
          <a:bodyPr/>
          <a:lstStyle/>
          <a:p>
            <a:pPr>
              <a:defRPr/>
            </a:pPr>
            <a:r>
              <a:rPr lang="ru-RU"/>
              <a:t>Образец заголовка</a:t>
            </a:r>
          </a:p>
        </p:txBody>
      </p:sp>
      <p:sp>
        <p:nvSpPr>
          <p:cNvPr id="5" name="Подзаголовок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6" name="Дата 3"/>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Содержимое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722313" y="4406900"/>
            <a:ext cx="7772400" cy="1362075"/>
          </a:xfrm>
        </p:spPr>
        <p:txBody>
          <a:bodyPr anchor="t"/>
          <a:lstStyle>
            <a:lvl1pPr algn="l">
              <a:defRPr sz="4000" b="1" cap="all"/>
            </a:lvl1pPr>
          </a:lstStyle>
          <a:p>
            <a:pPr>
              <a:defRPr/>
            </a:pPr>
            <a:r>
              <a:rPr lang="ru-RU"/>
              <a:t>Образец заголовка</a:t>
            </a:r>
          </a:p>
        </p:txBody>
      </p:sp>
      <p:sp>
        <p:nvSpPr>
          <p:cNvPr id="5" name="Текст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Содержимое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Содержимое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4"/>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8" name="Нижний колонтитул 5"/>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Содержимое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Содержимое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10" name="Нижний колонтитул 7"/>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11" name="Номер слайда 8"/>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6" name="Нижний колонтитул 3"/>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7" name="Номер слайда 4"/>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5" name="Нижний колонтитул 2"/>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6" name="Номер слайда 3"/>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7200" y="273050"/>
            <a:ext cx="3008313" cy="1162050"/>
          </a:xfrm>
        </p:spPr>
        <p:txBody>
          <a:bodyPr anchor="b"/>
          <a:lstStyle>
            <a:lvl1pPr algn="l">
              <a:defRPr sz="2000" b="1"/>
            </a:lvl1pPr>
          </a:lstStyle>
          <a:p>
            <a:pPr>
              <a:defRPr/>
            </a:pPr>
            <a:r>
              <a:rPr lang="ru-RU"/>
              <a:t>Образец заголовка</a:t>
            </a:r>
          </a:p>
        </p:txBody>
      </p:sp>
      <p:sp>
        <p:nvSpPr>
          <p:cNvPr id="5" name="Содержимое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8" name="Нижний колонтитул 5"/>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Содержимое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792288" y="4800600"/>
            <a:ext cx="5486400" cy="566738"/>
          </a:xfrm>
        </p:spPr>
        <p:txBody>
          <a:bodyPr anchor="b"/>
          <a:lstStyle>
            <a:lvl1pPr algn="l">
              <a:defRPr sz="2000" b="1"/>
            </a:lvl1pPr>
          </a:lstStyle>
          <a:p>
            <a:pPr>
              <a:defRPr/>
            </a:pPr>
            <a:r>
              <a:rPr lang="ru-RU"/>
              <a:t>Образец заголовка</a:t>
            </a:r>
          </a:p>
        </p:txBody>
      </p:sp>
      <p:sp>
        <p:nvSpPr>
          <p:cNvPr id="5" name="Рисунок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6" name="Текст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8" name="Нижний колонтитул 5"/>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6629400" y="274638"/>
            <a:ext cx="2057400" cy="5851525"/>
          </a:xfrm>
        </p:spPr>
        <p:txBody>
          <a:bodyPr vert="eaVert"/>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457200" y="274638"/>
            <a:ext cx="60198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11"/>
          </p:nvPr>
        </p:nvSpPr>
        <p:spPr bwMode="auto"/>
        <p:txBody>
          <a:body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solidFill>
                  <a:schemeClr val="tx1"/>
                </a:solidFill>
              </a:defRPr>
            </a:lvl1pPr>
          </a:lstStyle>
          <a:p>
            <a:pPr>
              <a:defRPr/>
            </a:pPr>
            <a:r>
              <a:rPr lang="en-US"/>
              <a:t>Click to edit Master title style</a:t>
            </a: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Rectangle 40"/>
          <p:cNvSpPr>
            <a:spLocks noGrp="1" noChangeArrowheads="1"/>
          </p:cNvSpPr>
          <p:nvPr>
            <p:ph type="sldNum" sz="quarter" idx="10"/>
          </p:nvPr>
        </p:nvSpPr>
        <p:spPr bwMode="auto">
          <a:ln/>
        </p:spPr>
        <p:txBody>
          <a:bodyPr/>
          <a:lstStyle>
            <a:lvl1pPr>
              <a:defRPr/>
            </a:lvl1pPr>
          </a:lstStyle>
          <a:p>
            <a:pPr>
              <a:defRPr/>
            </a:pPr>
            <a:r>
              <a:rPr lang="en-US">
                <a:solidFill>
                  <a:prstClr val="black">
                    <a:tint val="75000"/>
                  </a:prstClr>
                </a:solidFill>
              </a:rPr>
              <a:t>|</a:t>
            </a:r>
            <a:r>
              <a:rPr lang="en-US" sz="900" baseline="30000">
                <a:solidFill>
                  <a:prstClr val="black">
                    <a:tint val="75000"/>
                  </a:prstClr>
                </a:solidFill>
              </a:rPr>
              <a:t>        </a:t>
            </a:r>
            <a:fld id="{52A4AC89-797B-4567-AC97-4DDE7ED3171B}"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722313" y="4406900"/>
            <a:ext cx="7772400" cy="1362075"/>
          </a:xfrm>
        </p:spPr>
        <p:txBody>
          <a:bodyPr anchor="t"/>
          <a:lstStyle>
            <a:lvl1pPr algn="l">
              <a:defRPr sz="4000" b="1" cap="all"/>
            </a:lvl1pPr>
          </a:lstStyle>
          <a:p>
            <a:pPr>
              <a:defRPr/>
            </a:pPr>
            <a:r>
              <a:rPr lang="ru-RU"/>
              <a:t>Образец заголовка</a:t>
            </a:r>
          </a:p>
        </p:txBody>
      </p:sp>
      <p:sp>
        <p:nvSpPr>
          <p:cNvPr id="5" name="Текст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Содержимое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Содержимое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Дата 4"/>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lvl1pPr>
          </a:lstStyle>
          <a:p>
            <a:pPr>
              <a:defRPr/>
            </a:pPr>
            <a:r>
              <a:rPr lang="ru-RU"/>
              <a:t>Образец заголовка</a:t>
            </a:r>
          </a:p>
        </p:txBody>
      </p:sp>
      <p:sp>
        <p:nvSpPr>
          <p:cNvPr id="5" name="Текст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Содержимое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Содержимое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10" name="Нижний колонтитул 7"/>
          <p:cNvSpPr>
            <a:spLocks noGrp="1"/>
          </p:cNvSpPr>
          <p:nvPr>
            <p:ph type="ftr" sz="quarter" idx="11"/>
          </p:nvPr>
        </p:nvSpPr>
        <p:spPr bwMode="auto"/>
        <p:txBody>
          <a:bodyPr/>
          <a:lstStyle/>
          <a:p>
            <a:pPr>
              <a:defRPr/>
            </a:pPr>
            <a:endParaRPr lang="ru-RU"/>
          </a:p>
        </p:txBody>
      </p:sp>
      <p:sp>
        <p:nvSpPr>
          <p:cNvPr id="11" name="Номер слайда 8"/>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6" name="Нижний колонтитул 3"/>
          <p:cNvSpPr>
            <a:spLocks noGrp="1"/>
          </p:cNvSpPr>
          <p:nvPr>
            <p:ph type="ftr" sz="quarter" idx="11"/>
          </p:nvPr>
        </p:nvSpPr>
        <p:spPr bwMode="auto"/>
        <p:txBody>
          <a:bodyPr/>
          <a:lstStyle/>
          <a:p>
            <a:pPr>
              <a:defRPr/>
            </a:pPr>
            <a:endParaRPr lang="ru-RU"/>
          </a:p>
        </p:txBody>
      </p:sp>
      <p:sp>
        <p:nvSpPr>
          <p:cNvPr id="7" name="Номер слайда 4"/>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4" name="Дата 1"/>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5" name="Нижний колонтитул 2"/>
          <p:cNvSpPr>
            <a:spLocks noGrp="1"/>
          </p:cNvSpPr>
          <p:nvPr>
            <p:ph type="ftr" sz="quarter" idx="11"/>
          </p:nvPr>
        </p:nvSpPr>
        <p:spPr bwMode="auto"/>
        <p:txBody>
          <a:bodyPr/>
          <a:lstStyle/>
          <a:p>
            <a:pPr>
              <a:defRPr/>
            </a:pPr>
            <a:endParaRPr lang="ru-RU"/>
          </a:p>
        </p:txBody>
      </p:sp>
      <p:sp>
        <p:nvSpPr>
          <p:cNvPr id="6" name="Номер слайда 3"/>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7200" y="273050"/>
            <a:ext cx="3008313" cy="1162050"/>
          </a:xfrm>
        </p:spPr>
        <p:txBody>
          <a:bodyPr anchor="b"/>
          <a:lstStyle>
            <a:lvl1pPr algn="l">
              <a:defRPr sz="2000" b="1"/>
            </a:lvl1pPr>
          </a:lstStyle>
          <a:p>
            <a:pPr>
              <a:defRPr/>
            </a:pPr>
            <a:r>
              <a:rPr lang="ru-RU"/>
              <a:t>Образец заголовка</a:t>
            </a:r>
          </a:p>
        </p:txBody>
      </p:sp>
      <p:sp>
        <p:nvSpPr>
          <p:cNvPr id="5" name="Содержимое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792288" y="4800600"/>
            <a:ext cx="5486400" cy="566738"/>
          </a:xfrm>
        </p:spPr>
        <p:txBody>
          <a:bodyPr anchor="b"/>
          <a:lstStyle>
            <a:lvl1pPr algn="l">
              <a:defRPr sz="2000" b="1"/>
            </a:lvl1pPr>
          </a:lstStyle>
          <a:p>
            <a:pPr>
              <a:defRPr/>
            </a:pPr>
            <a:r>
              <a:rPr lang="ru-RU"/>
              <a:t>Образец заголовка</a:t>
            </a:r>
          </a:p>
        </p:txBody>
      </p:sp>
      <p:sp>
        <p:nvSpPr>
          <p:cNvPr id="5" name="Рисунок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6" name="Текст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5B106E36-FD25-4E2D-B0AA-010F637433A0}" type="datetimeFigureOut">
              <a:rPr lang="ru-RU"/>
              <a:t>10.08.2021</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ru-RU"/>
              <a:t>Образец заголовка</a:t>
            </a:r>
          </a:p>
        </p:txBody>
      </p:sp>
      <p:sp>
        <p:nvSpPr>
          <p:cNvPr id="5" name="Текст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106E36-FD25-4E2D-B0AA-010F637433A0}" type="datetimeFigureOut">
              <a:rPr lang="ru-RU"/>
              <a:t>10.08.2021</a:t>
            </a:fld>
            <a:endParaRPr lang="ru-RU"/>
          </a:p>
        </p:txBody>
      </p:sp>
      <p:sp>
        <p:nvSpPr>
          <p:cNvPr id="7" name="Нижний колонтитул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Номер слайда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25C68B6-61C2-468F-89AB-4B9F7531AA68}"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ru-RU"/>
              <a:t>Образец заголовка</a:t>
            </a:r>
          </a:p>
        </p:txBody>
      </p:sp>
      <p:sp>
        <p:nvSpPr>
          <p:cNvPr id="5" name="Текст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106E36-FD25-4E2D-B0AA-010F637433A0}" type="datetimeFigureOut">
              <a:rPr lang="ru-RU">
                <a:solidFill>
                  <a:prstClr val="black">
                    <a:tint val="75000"/>
                  </a:prstClr>
                </a:solidFill>
              </a:rPr>
              <a:t>10.08.2021</a:t>
            </a:fld>
            <a:endParaRPr lang="ru-RU">
              <a:solidFill>
                <a:prstClr val="black">
                  <a:tint val="75000"/>
                </a:prstClr>
              </a:solidFill>
            </a:endParaRPr>
          </a:p>
        </p:txBody>
      </p:sp>
      <p:sp>
        <p:nvSpPr>
          <p:cNvPr id="7" name="Нижний колонтитул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25C68B6-61C2-468F-89AB-4B9F7531AA68}" type="slidenum">
              <a:rPr lang="ru-RU">
                <a:solidFill>
                  <a:prstClr val="black">
                    <a:tint val="75000"/>
                  </a:prstClr>
                </a:solidFill>
              </a:r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images.google.ru/imgres?imgurl=http://www.faqs.org/photo-dict/photofiles/list/506/889bomb.jpg&amp;imgrefurl=http://www.faqs.org/photo-dict/phrase/506/bomb.html&amp;usg=__PporWZEF3cl6pqopBn5dG7hN8C0=&amp;h=481&amp;w=700&amp;sz=46&amp;hl=ru&amp;start=14&amp;tbnid=yY1zaMCkWnYhNM:&amp;tbnh=96&amp;tbnw=140&amp;prev=/images?q=bomb&amp;gbv=2&amp;hl=ru&amp;newwindow=1"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0" y="1628800"/>
            <a:ext cx="9144000" cy="5229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5" name="Picture 3"/>
          <p:cNvPicPr>
            <a:picLocks noChangeAspect="1" noChangeArrowheads="1"/>
          </p:cNvPicPr>
          <p:nvPr/>
        </p:nvPicPr>
        <p:blipFill>
          <a:blip r:embed="rId2"/>
          <a:stretch/>
        </p:blipFill>
        <p:spPr bwMode="auto">
          <a:xfrm>
            <a:off x="251520" y="246873"/>
            <a:ext cx="2790462" cy="895054"/>
          </a:xfrm>
          <a:prstGeom prst="rect">
            <a:avLst/>
          </a:prstGeom>
          <a:noFill/>
          <a:ln>
            <a:noFill/>
          </a:ln>
        </p:spPr>
      </p:pic>
      <p:sp>
        <p:nvSpPr>
          <p:cNvPr id="6" name="Прямоугольник 5"/>
          <p:cNvSpPr/>
          <p:nvPr/>
        </p:nvSpPr>
        <p:spPr bwMode="auto">
          <a:xfrm>
            <a:off x="539552" y="2132856"/>
            <a:ext cx="8064896"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3200" b="1">
                <a:solidFill>
                  <a:srgbClr val="002060"/>
                </a:solidFill>
              </a:rPr>
              <a:t>Школа профилактики инфаркта миокарда</a:t>
            </a:r>
          </a:p>
        </p:txBody>
      </p:sp>
      <p:sp>
        <p:nvSpPr>
          <p:cNvPr id="7" name="Прямоугольник 6"/>
          <p:cNvSpPr/>
          <p:nvPr/>
        </p:nvSpPr>
        <p:spPr bwMode="auto">
          <a:xfrm>
            <a:off x="467544" y="4653136"/>
            <a:ext cx="83529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solidFill>
                  <a:srgbClr val="002060"/>
                </a:solidFill>
              </a:rPr>
              <a:t>Материалы для проведения Школы в интерактивной форме подготовлены главным специалистом по профилактической медицине Департамента здравоохранения города Москвы профессором Н.В. Погосовой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97089" y="116632"/>
            <a:ext cx="7547319" cy="944123"/>
          </a:xfrm>
        </p:spPr>
        <p:txBody>
          <a:bodyPr>
            <a:normAutofit fontScale="90000"/>
          </a:bodyPr>
          <a:lstStyle/>
          <a:p>
            <a:pPr>
              <a:defRPr/>
            </a:pPr>
            <a:r>
              <a:rPr lang="ru-RU" sz="2800" b="1">
                <a:solidFill>
                  <a:schemeClr val="accent5">
                    <a:lumMod val="50000"/>
                  </a:schemeClr>
                </a:solidFill>
              </a:rPr>
              <a:t>Отличаются ли признаки инфаркта миокарда у различных категорий пациентов?</a:t>
            </a:r>
          </a:p>
        </p:txBody>
      </p:sp>
      <p:sp>
        <p:nvSpPr>
          <p:cNvPr id="5" name="Rectangle 1"/>
          <p:cNvSpPr>
            <a:spLocks noChangeArrowheads="1"/>
          </p:cNvSpPr>
          <p:nvPr/>
        </p:nvSpPr>
        <p:spPr bwMode="auto">
          <a:xfrm>
            <a:off x="697089" y="1988840"/>
            <a:ext cx="5593544" cy="376256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AutoNum type="arabicPeriod"/>
              <a:defRPr/>
            </a:pPr>
            <a:r>
              <a:rPr lang="ru-RU" sz="2000">
                <a:solidFill>
                  <a:srgbClr val="C00000"/>
                </a:solidFill>
                <a:latin typeface="+mj-lt"/>
                <a:ea typeface="Calibri"/>
                <a:cs typeface="Times New Roman"/>
              </a:rPr>
              <a:t>Да, заболевание может протекать различно у мужчин и женщин</a:t>
            </a:r>
            <a:endParaRPr/>
          </a:p>
          <a:p>
            <a:pPr marL="457200" indent="-457200">
              <a:lnSpc>
                <a:spcPct val="150000"/>
              </a:lnSpc>
              <a:spcBef>
                <a:spcPts val="0"/>
              </a:spcBef>
              <a:spcAft>
                <a:spcPts val="0"/>
              </a:spcAft>
              <a:buClr>
                <a:srgbClr val="C00000"/>
              </a:buClr>
              <a:buAutoNum type="arabicPeriod"/>
              <a:defRPr/>
            </a:pPr>
            <a:r>
              <a:rPr lang="ru-RU" sz="2000">
                <a:solidFill>
                  <a:srgbClr val="C00000"/>
                </a:solidFill>
                <a:latin typeface="+mj-lt"/>
                <a:ea typeface="Calibri"/>
                <a:cs typeface="Times New Roman"/>
              </a:rPr>
              <a:t>Да, существуют особенности, более характерные для пожилых пациентов</a:t>
            </a:r>
            <a:endParaRPr/>
          </a:p>
          <a:p>
            <a:pPr marL="457200" indent="-457200">
              <a:lnSpc>
                <a:spcPct val="150000"/>
              </a:lnSpc>
              <a:spcBef>
                <a:spcPts val="0"/>
              </a:spcBef>
              <a:spcAft>
                <a:spcPts val="0"/>
              </a:spcAft>
              <a:buClr>
                <a:srgbClr val="C00000"/>
              </a:buClr>
              <a:buAutoNum type="arabicPeriod"/>
              <a:defRPr/>
            </a:pPr>
            <a:r>
              <a:rPr lang="ru-RU" sz="2000">
                <a:solidFill>
                  <a:srgbClr val="C00000"/>
                </a:solidFill>
                <a:latin typeface="+mj-lt"/>
                <a:ea typeface="Calibri"/>
                <a:cs typeface="Times New Roman"/>
              </a:rPr>
              <a:t>Да, у людей, которые ранее уже переносили инфаркт, признаки повторного инфаркта могут быть другими</a:t>
            </a:r>
            <a:endParaRPr/>
          </a:p>
          <a:p>
            <a:pPr marL="457200" indent="-457200">
              <a:lnSpc>
                <a:spcPct val="150000"/>
              </a:lnSpc>
              <a:spcBef>
                <a:spcPts val="0"/>
              </a:spcBef>
              <a:spcAft>
                <a:spcPts val="0"/>
              </a:spcAft>
              <a:buClr>
                <a:srgbClr val="C00000"/>
              </a:buClr>
              <a:buAutoNum type="arabicPeriod"/>
              <a:defRPr/>
            </a:pPr>
            <a:r>
              <a:rPr lang="ru-RU" sz="2000">
                <a:solidFill>
                  <a:schemeClr val="tx1">
                    <a:lumMod val="95000"/>
                    <a:lumOff val="5000"/>
                  </a:schemeClr>
                </a:solidFill>
                <a:latin typeface="+mj-lt"/>
                <a:ea typeface="Calibri"/>
                <a:cs typeface="Times New Roman"/>
              </a:rPr>
              <a:t>Нет не отличаются</a:t>
            </a:r>
            <a:endParaRPr lang="ru-RU" sz="2000">
              <a:solidFill>
                <a:schemeClr val="tx1">
                  <a:lumMod val="95000"/>
                  <a:lumOff val="5000"/>
                </a:schemeClr>
              </a:solidFill>
              <a:latin typeface="+mj-lt"/>
              <a:cs typeface="Arial"/>
            </a:endParaRPr>
          </a:p>
        </p:txBody>
      </p:sp>
      <p:sp>
        <p:nvSpPr>
          <p:cNvPr id="6" name="Прямоугольник 4"/>
          <p:cNvSpPr/>
          <p:nvPr/>
        </p:nvSpPr>
        <p:spPr bwMode="auto">
          <a:xfrm>
            <a:off x="510738" y="112474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7" name="Picture 2" descr="ÐÐ°ÑÑÐ¸Ð½ÐºÐ¸ Ð¿Ð¾ Ð·Ð°Ð¿ÑÐ¾ÑÑ Ð¸Ð½ÑÐ°ÑÐºÑ Ð¼Ð¸Ð¾ÐºÐ°ÑÐ´Ð° Ñ Ð¶ÐµÐ½ÑÐ¸Ð½ ÐºÐ°ÑÑÐ¸Ð½ÐºÐ¸"/>
          <p:cNvPicPr>
            <a:picLocks noChangeAspect="1" noChangeArrowheads="1"/>
          </p:cNvPicPr>
          <p:nvPr/>
        </p:nvPicPr>
        <p:blipFill>
          <a:blip r:embed="rId2"/>
          <a:stretch/>
        </p:blipFill>
        <p:spPr bwMode="auto">
          <a:xfrm>
            <a:off x="6582845" y="2204864"/>
            <a:ext cx="1905001" cy="1271587"/>
          </a:xfrm>
          <a:prstGeom prst="rect">
            <a:avLst/>
          </a:prstGeom>
          <a:noFill/>
          <a:ln>
            <a:solidFill>
              <a:schemeClr val="accent5">
                <a:lumMod val="40000"/>
                <a:lumOff val="60000"/>
              </a:schemeClr>
            </a:solidFill>
          </a:ln>
        </p:spPr>
      </p:pic>
      <p:pic>
        <p:nvPicPr>
          <p:cNvPr id="8" name="Picture 2" descr="ÐÐ°ÑÑÐ¸Ð½ÐºÐ¸ Ð¿Ð¾ Ð·Ð°Ð¿ÑÐ¾ÑÑ Ð¸Ð½ÑÐ°ÑÐºÑ Ð¼Ð¸Ð¾ÐºÐ°ÑÐ´Ð° Ñ Ð¶ÐµÐ½ÑÐ¸Ð½ ÐºÐ°ÑÑÐ¸Ð½ÐºÐ¸"/>
          <p:cNvPicPr>
            <a:picLocks noChangeAspect="1" noChangeArrowheads="1"/>
          </p:cNvPicPr>
          <p:nvPr/>
        </p:nvPicPr>
        <p:blipFill>
          <a:blip r:embed="rId3"/>
          <a:stretch/>
        </p:blipFill>
        <p:spPr bwMode="auto">
          <a:xfrm>
            <a:off x="6600072" y="3717031"/>
            <a:ext cx="1887773" cy="1765953"/>
          </a:xfrm>
          <a:prstGeom prst="rect">
            <a:avLst/>
          </a:prstGeom>
          <a:noFill/>
          <a:ln>
            <a:solidFill>
              <a:schemeClr val="accent5">
                <a:lumMod val="40000"/>
                <a:lumOff val="60000"/>
              </a:schemeClr>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5"/>
          <p:cNvPicPr>
            <a:picLocks noChangeAspect="1" noChangeArrowheads="1"/>
          </p:cNvPicPr>
          <p:nvPr/>
        </p:nvPicPr>
        <p:blipFill>
          <a:blip r:embed="rId2"/>
          <a:stretch/>
        </p:blipFill>
        <p:spPr bwMode="auto">
          <a:xfrm>
            <a:off x="4952201" y="1340768"/>
            <a:ext cx="2066296" cy="1424492"/>
          </a:xfrm>
          <a:prstGeom prst="rect">
            <a:avLst/>
          </a:prstGeom>
          <a:noFill/>
          <a:ln>
            <a:noFill/>
          </a:ln>
        </p:spPr>
      </p:pic>
      <p:sp>
        <p:nvSpPr>
          <p:cNvPr id="5" name="Заголовок 1"/>
          <p:cNvSpPr>
            <a:spLocks noGrp="1"/>
          </p:cNvSpPr>
          <p:nvPr>
            <p:ph type="ctrTitle"/>
          </p:nvPr>
        </p:nvSpPr>
        <p:spPr bwMode="auto">
          <a:xfrm>
            <a:off x="169333" y="11285"/>
            <a:ext cx="8331200" cy="1281289"/>
          </a:xfrm>
        </p:spPr>
        <p:txBody>
          <a:bodyPr>
            <a:noAutofit/>
          </a:bodyPr>
          <a:lstStyle/>
          <a:p>
            <a:pPr>
              <a:defRPr/>
            </a:pPr>
            <a:r>
              <a:rPr lang="ru-RU" sz="2000" b="1">
                <a:solidFill>
                  <a:schemeClr val="accent5">
                    <a:lumMod val="50000"/>
                  </a:schemeClr>
                </a:solidFill>
              </a:rPr>
              <a:t>У женщин и пожилых пациентов наиболее частым признаком инфаркта миокарда также является боль или дискомфорт, но есть особенности:</a:t>
            </a:r>
          </a:p>
        </p:txBody>
      </p:sp>
      <p:sp>
        <p:nvSpPr>
          <p:cNvPr id="6" name="Прямоугольник 8"/>
          <p:cNvSpPr/>
          <p:nvPr/>
        </p:nvSpPr>
        <p:spPr bwMode="auto">
          <a:xfrm>
            <a:off x="285739" y="2855057"/>
            <a:ext cx="4070237" cy="3831818"/>
          </a:xfrm>
          <a:prstGeom prst="rect">
            <a:avLst/>
          </a:prstGeom>
          <a:ln>
            <a:solidFill>
              <a:schemeClr val="accent6">
                <a:lumMod val="40000"/>
                <a:lumOff val="60000"/>
              </a:schemeClr>
            </a:solidFill>
          </a:ln>
        </p:spPr>
        <p:txBody>
          <a:bodyPr wrap="square">
            <a:spAutoFit/>
          </a:bodyPr>
          <a:lstStyle/>
          <a:p>
            <a:pPr marL="285750" indent="-285750">
              <a:lnSpc>
                <a:spcPct val="150000"/>
              </a:lnSpc>
              <a:buClr>
                <a:srgbClr val="C00000"/>
              </a:buClr>
              <a:buFont typeface="Wingdings 3"/>
              <a:buChar char="a"/>
              <a:defRPr/>
            </a:pPr>
            <a:r>
              <a:rPr lang="ru-RU"/>
              <a:t>Боль или дискомфорт в груди</a:t>
            </a:r>
            <a:r>
              <a:rPr lang="ru-RU" b="1"/>
              <a:t> </a:t>
            </a:r>
            <a:r>
              <a:rPr lang="ru-RU"/>
              <a:t>чаще бывают не очень выраженными и вполне терпимыми</a:t>
            </a:r>
            <a:endParaRPr/>
          </a:p>
          <a:p>
            <a:pPr marL="285750" indent="-285750">
              <a:lnSpc>
                <a:spcPct val="150000"/>
              </a:lnSpc>
              <a:buClr>
                <a:srgbClr val="C00000"/>
              </a:buClr>
              <a:buFont typeface="Wingdings 3"/>
              <a:buChar char="a"/>
              <a:defRPr/>
            </a:pPr>
            <a:r>
              <a:rPr lang="ru-RU"/>
              <a:t>У женщин чаще, чем у мужчин встречаются другие симптомы инфаркта, особенно одышка, тошнота/рвота, головокружение, сильная слабость, обморок, потливость</a:t>
            </a:r>
          </a:p>
        </p:txBody>
      </p:sp>
      <p:sp>
        <p:nvSpPr>
          <p:cNvPr id="7" name="Прямоугольник 10"/>
          <p:cNvSpPr/>
          <p:nvPr/>
        </p:nvSpPr>
        <p:spPr bwMode="auto">
          <a:xfrm>
            <a:off x="4967234" y="2855057"/>
            <a:ext cx="3925245" cy="3831818"/>
          </a:xfrm>
          <a:prstGeom prst="rect">
            <a:avLst/>
          </a:prstGeom>
          <a:ln>
            <a:solidFill>
              <a:schemeClr val="accent5">
                <a:lumMod val="60000"/>
                <a:lumOff val="40000"/>
              </a:schemeClr>
            </a:solidFill>
          </a:ln>
        </p:spPr>
        <p:txBody>
          <a:bodyPr wrap="square">
            <a:spAutoFit/>
          </a:bodyPr>
          <a:lstStyle/>
          <a:p>
            <a:pPr marL="285750" indent="-285750">
              <a:lnSpc>
                <a:spcPct val="150000"/>
              </a:lnSpc>
              <a:buClr>
                <a:srgbClr val="C00000"/>
              </a:buClr>
              <a:buFont typeface="Wingdings 3"/>
              <a:buChar char="a"/>
              <a:defRPr/>
            </a:pPr>
            <a:r>
              <a:rPr lang="ru-RU"/>
              <a:t>У пожилых людей примерно в половине случаев боль возникает не за грудиной, а в других частях тела (живот, плечо, спина и т.д.)</a:t>
            </a:r>
            <a:endParaRPr/>
          </a:p>
          <a:p>
            <a:pPr marL="285750" indent="-285750">
              <a:lnSpc>
                <a:spcPct val="150000"/>
              </a:lnSpc>
              <a:buClr>
                <a:srgbClr val="C00000"/>
              </a:buClr>
              <a:buFont typeface="Wingdings 3"/>
              <a:buChar char="a"/>
              <a:defRPr/>
            </a:pPr>
            <a:r>
              <a:rPr lang="ru-RU"/>
              <a:t>В пожилом возрасте инфаркт миокарда чаще  проявляется одышкой, обмороком, слабостью или спутанностью сознания</a:t>
            </a:r>
            <a:endParaRPr/>
          </a:p>
          <a:p>
            <a:pPr marL="285750" indent="-285750">
              <a:lnSpc>
                <a:spcPct val="150000"/>
              </a:lnSpc>
              <a:buClr>
                <a:srgbClr val="C00000"/>
              </a:buClr>
              <a:buFont typeface="Wingdings 3"/>
              <a:buChar char="a"/>
              <a:defRPr/>
            </a:pPr>
            <a:endParaRPr lang="ru-RU"/>
          </a:p>
        </p:txBody>
      </p:sp>
      <p:pic>
        <p:nvPicPr>
          <p:cNvPr id="8" name="Рисунок 11"/>
          <p:cNvPicPr>
            <a:picLocks noChangeAspect="1"/>
          </p:cNvPicPr>
          <p:nvPr/>
        </p:nvPicPr>
        <p:blipFill>
          <a:blip r:embed="rId3"/>
          <a:stretch/>
        </p:blipFill>
        <p:spPr bwMode="auto">
          <a:xfrm>
            <a:off x="264837" y="7604155"/>
            <a:ext cx="289049" cy="217299"/>
          </a:xfrm>
          <a:prstGeom prst="rect">
            <a:avLst/>
          </a:prstGeom>
        </p:spPr>
      </p:pic>
      <p:pic>
        <p:nvPicPr>
          <p:cNvPr id="9" name="Picture 2" descr="ÐÐ°ÑÑÐ¸Ð½ÐºÐ¸ Ð¿Ð¾ Ð·Ð°Ð¿ÑÐ¾ÑÑ Ð¸Ð½ÑÐ°ÑÐºÑ Ð¼Ð¸Ð¾ÐºÐ°ÑÐ´Ð° Ñ Ð¶ÐµÐ½ÑÐ¸Ð½ ÐºÐ°ÑÑÐ¸Ð½ÐºÐ¸"/>
          <p:cNvPicPr>
            <a:picLocks noChangeAspect="1" noChangeArrowheads="1"/>
          </p:cNvPicPr>
          <p:nvPr/>
        </p:nvPicPr>
        <p:blipFill>
          <a:blip r:embed="rId4"/>
          <a:stretch/>
        </p:blipFill>
        <p:spPr bwMode="auto">
          <a:xfrm>
            <a:off x="285738" y="1340768"/>
            <a:ext cx="2054014" cy="1371054"/>
          </a:xfrm>
          <a:prstGeom prst="rect">
            <a:avLst/>
          </a:prstGeom>
          <a:noFill/>
          <a:ln>
            <a:solidFill>
              <a:schemeClr val="accent5">
                <a:lumMod val="40000"/>
                <a:lumOff val="60000"/>
              </a:schemeClr>
            </a:solidFill>
          </a:ln>
        </p:spPr>
      </p:pic>
      <p:sp>
        <p:nvSpPr>
          <p:cNvPr id="10" name="Прямоугольник 2"/>
          <p:cNvSpPr/>
          <p:nvPr/>
        </p:nvSpPr>
        <p:spPr bwMode="auto">
          <a:xfrm>
            <a:off x="2362340" y="1340768"/>
            <a:ext cx="1993636" cy="1371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solidFill>
                  <a:schemeClr val="accent5">
                    <a:lumMod val="50000"/>
                  </a:schemeClr>
                </a:solidFill>
              </a:rPr>
              <a:t>У ЖЕНЩИН</a:t>
            </a:r>
          </a:p>
        </p:txBody>
      </p:sp>
      <p:sp>
        <p:nvSpPr>
          <p:cNvPr id="11" name="Прямоугольник 12"/>
          <p:cNvSpPr/>
          <p:nvPr/>
        </p:nvSpPr>
        <p:spPr bwMode="auto">
          <a:xfrm>
            <a:off x="6588224" y="1367486"/>
            <a:ext cx="2304255" cy="13977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solidFill>
                  <a:schemeClr val="accent5">
                    <a:lumMod val="50000"/>
                  </a:schemeClr>
                </a:solidFill>
              </a:rPr>
              <a:t>У ПОЖИЛЫХ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27584" y="-171399"/>
            <a:ext cx="8136904" cy="1368152"/>
          </a:xfrm>
        </p:spPr>
        <p:txBody>
          <a:bodyPr>
            <a:noAutofit/>
          </a:bodyPr>
          <a:lstStyle/>
          <a:p>
            <a:pPr algn="l">
              <a:defRPr/>
            </a:pPr>
            <a:r>
              <a:rPr lang="ru-RU" sz="2800" b="1">
                <a:solidFill>
                  <a:schemeClr val="accent5">
                    <a:lumMod val="50000"/>
                  </a:schemeClr>
                </a:solidFill>
              </a:rPr>
              <a:t>Что делать при признаках инфаркта миокарда?</a:t>
            </a:r>
            <a:endParaRPr lang="ru-RU" sz="2800">
              <a:solidFill>
                <a:schemeClr val="accent5">
                  <a:lumMod val="50000"/>
                </a:schemeClr>
              </a:solidFill>
            </a:endParaRPr>
          </a:p>
        </p:txBody>
      </p:sp>
      <p:sp>
        <p:nvSpPr>
          <p:cNvPr id="5" name="Rectangle 1"/>
          <p:cNvSpPr>
            <a:spLocks noChangeArrowheads="1"/>
          </p:cNvSpPr>
          <p:nvPr/>
        </p:nvSpPr>
        <p:spPr bwMode="auto">
          <a:xfrm>
            <a:off x="971599" y="1556792"/>
            <a:ext cx="7337252" cy="3300904"/>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Немедленно вызвать Скорую помощь</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Заранее открыть входную дверь</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Разжевать и проглотить 250-300 мг ацетилсалициловой кислоты (аспирина) при отсутствии аллергии</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Принять нитроглицерин, если он ранее уже назначался врачом </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Все перечисленное верно</a:t>
            </a:r>
            <a:endParaRPr lang="ru-RU" sz="2000">
              <a:latin typeface="+mj-lt"/>
              <a:cs typeface="Arial"/>
            </a:endParaRPr>
          </a:p>
        </p:txBody>
      </p:sp>
      <p:sp>
        <p:nvSpPr>
          <p:cNvPr id="6" name="Прямоугольник 5"/>
          <p:cNvSpPr/>
          <p:nvPr/>
        </p:nvSpPr>
        <p:spPr bwMode="auto">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27584" y="-171399"/>
            <a:ext cx="8136904" cy="1368152"/>
          </a:xfrm>
        </p:spPr>
        <p:txBody>
          <a:bodyPr>
            <a:noAutofit/>
          </a:bodyPr>
          <a:lstStyle/>
          <a:p>
            <a:pPr algn="l">
              <a:defRPr/>
            </a:pPr>
            <a:r>
              <a:rPr lang="ru-RU" sz="2800" b="1">
                <a:solidFill>
                  <a:schemeClr val="accent5">
                    <a:lumMod val="50000"/>
                  </a:schemeClr>
                </a:solidFill>
              </a:rPr>
              <a:t>Что делать при признаках инфаркта миокарда?</a:t>
            </a:r>
            <a:endParaRPr lang="ru-RU" sz="2800">
              <a:solidFill>
                <a:schemeClr val="accent5">
                  <a:lumMod val="50000"/>
                </a:schemeClr>
              </a:solidFill>
            </a:endParaRPr>
          </a:p>
        </p:txBody>
      </p:sp>
      <p:sp>
        <p:nvSpPr>
          <p:cNvPr id="5" name="Rectangle 1"/>
          <p:cNvSpPr>
            <a:spLocks noChangeArrowheads="1"/>
          </p:cNvSpPr>
          <p:nvPr/>
        </p:nvSpPr>
        <p:spPr bwMode="auto">
          <a:xfrm>
            <a:off x="971599" y="1556792"/>
            <a:ext cx="7337252" cy="3300904"/>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Немедленно вызвать Скорую помощь</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Заранее открыть входную дверь</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Разжевать и проглотить 250-300 мг ацетилсалициловой кислоты (аспирина) при отсутствии аллергии</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Принять нитроглицерин, если он ранее  уже назначался врачом </a:t>
            </a:r>
            <a:endParaRPr/>
          </a:p>
          <a:p>
            <a:pPr marL="457200" indent="-457200">
              <a:lnSpc>
                <a:spcPct val="150000"/>
              </a:lnSpc>
              <a:spcBef>
                <a:spcPts val="0"/>
              </a:spcBef>
              <a:spcAft>
                <a:spcPts val="0"/>
              </a:spcAft>
              <a:buClr>
                <a:srgbClr val="C00000"/>
              </a:buClr>
              <a:buFontTx/>
              <a:buAutoNum type="arabicPeriod"/>
              <a:defRPr/>
            </a:pPr>
            <a:r>
              <a:rPr lang="ru-RU" sz="2000" b="1">
                <a:solidFill>
                  <a:srgbClr val="C00000"/>
                </a:solidFill>
                <a:ea typeface="Calibri"/>
                <a:cs typeface="Times New Roman"/>
              </a:rPr>
              <a:t>Все перечисленное верно</a:t>
            </a:r>
            <a:endParaRPr lang="ru-RU" sz="2000" b="1">
              <a:solidFill>
                <a:srgbClr val="C00000"/>
              </a:solidFill>
              <a:cs typeface="Arial"/>
            </a:endParaRPr>
          </a:p>
        </p:txBody>
      </p:sp>
      <p:sp>
        <p:nvSpPr>
          <p:cNvPr id="6" name="Прямоугольник 5"/>
          <p:cNvSpPr/>
          <p:nvPr/>
        </p:nvSpPr>
        <p:spPr bwMode="auto">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7" name="Picture 2"/>
          <p:cNvPicPr>
            <a:picLocks noChangeAspect="1" noChangeArrowheads="1"/>
          </p:cNvPicPr>
          <p:nvPr/>
        </p:nvPicPr>
        <p:blipFill>
          <a:blip r:embed="rId2"/>
          <a:stretch/>
        </p:blipFill>
        <p:spPr bwMode="auto">
          <a:xfrm>
            <a:off x="2116101" y="5013176"/>
            <a:ext cx="5048250" cy="1685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528048" y="-171399"/>
            <a:ext cx="8615952" cy="1368152"/>
          </a:xfrm>
        </p:spPr>
        <p:txBody>
          <a:bodyPr>
            <a:noAutofit/>
          </a:bodyPr>
          <a:lstStyle/>
          <a:p>
            <a:pPr algn="l">
              <a:defRPr/>
            </a:pPr>
            <a:r>
              <a:rPr lang="ru-RU" sz="2400" b="1">
                <a:solidFill>
                  <a:schemeClr val="accent5">
                    <a:lumMod val="50000"/>
                  </a:schemeClr>
                </a:solidFill>
              </a:rPr>
              <a:t>Что не следует делать при признаках инфаркта миокарда?</a:t>
            </a:r>
            <a:endParaRPr lang="ru-RU" sz="2400">
              <a:solidFill>
                <a:schemeClr val="accent5">
                  <a:lumMod val="50000"/>
                </a:schemeClr>
              </a:solidFill>
            </a:endParaRPr>
          </a:p>
        </p:txBody>
      </p:sp>
      <p:sp>
        <p:nvSpPr>
          <p:cNvPr id="5" name="Прямоугольник 5"/>
          <p:cNvSpPr/>
          <p:nvPr/>
        </p:nvSpPr>
        <p:spPr bwMode="auto">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Rectangle 1"/>
          <p:cNvSpPr>
            <a:spLocks noChangeArrowheads="1"/>
          </p:cNvSpPr>
          <p:nvPr/>
        </p:nvSpPr>
        <p:spPr bwMode="auto">
          <a:xfrm>
            <a:off x="1042813" y="2135848"/>
            <a:ext cx="7337252" cy="283923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Выжидать в надежде на улучшение</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Пытаться добраться до больницы самостоятельно, даже если Вы находитесь совсем рядом с медицинским учреждением</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Впервые принимать нитроглицерин или его аналоги, если они никогда не назначались раньше</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Все перечисленное верно</a:t>
            </a:r>
            <a:endParaRPr lang="ru-RU" sz="2000">
              <a:latin typeface="+mj-lt"/>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528048" y="-171399"/>
            <a:ext cx="8615952" cy="1368152"/>
          </a:xfrm>
        </p:spPr>
        <p:txBody>
          <a:bodyPr>
            <a:noAutofit/>
          </a:bodyPr>
          <a:lstStyle/>
          <a:p>
            <a:pPr algn="l">
              <a:defRPr/>
            </a:pPr>
            <a:r>
              <a:rPr lang="ru-RU" sz="2400" b="1">
                <a:solidFill>
                  <a:schemeClr val="accent5">
                    <a:lumMod val="50000"/>
                  </a:schemeClr>
                </a:solidFill>
              </a:rPr>
              <a:t>Что не следует делать при признаках инфаркта миокарда?</a:t>
            </a:r>
            <a:endParaRPr lang="ru-RU" sz="2400">
              <a:solidFill>
                <a:schemeClr val="accent5">
                  <a:lumMod val="50000"/>
                </a:schemeClr>
              </a:solidFill>
            </a:endParaRPr>
          </a:p>
        </p:txBody>
      </p:sp>
      <p:sp>
        <p:nvSpPr>
          <p:cNvPr id="5" name="Прямоугольник 5"/>
          <p:cNvSpPr/>
          <p:nvPr/>
        </p:nvSpPr>
        <p:spPr bwMode="auto">
          <a:xfrm>
            <a:off x="528048" y="972627"/>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Rectangle 1"/>
          <p:cNvSpPr>
            <a:spLocks noChangeArrowheads="1"/>
          </p:cNvSpPr>
          <p:nvPr/>
        </p:nvSpPr>
        <p:spPr bwMode="auto">
          <a:xfrm>
            <a:off x="971599" y="1741889"/>
            <a:ext cx="7337252" cy="283923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Выжидать в надежде на улучшение</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Пытаться добраться до больницы самостоятельно, даже если Вы находитесь совсем рядом с медицинским учреждением</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Впервые принимать нитроглицерин или его аналоги, если они никогда не назначались раньше</a:t>
            </a:r>
            <a:endParaRPr/>
          </a:p>
          <a:p>
            <a:pPr marL="457200" indent="-457200">
              <a:lnSpc>
                <a:spcPct val="150000"/>
              </a:lnSpc>
              <a:spcBef>
                <a:spcPts val="0"/>
              </a:spcBef>
              <a:spcAft>
                <a:spcPts val="0"/>
              </a:spcAft>
              <a:buClr>
                <a:srgbClr val="C00000"/>
              </a:buClr>
              <a:buFontTx/>
              <a:buAutoNum type="arabicPeriod"/>
              <a:defRPr/>
            </a:pPr>
            <a:r>
              <a:rPr lang="ru-RU" sz="2000" b="1">
                <a:solidFill>
                  <a:srgbClr val="C00000"/>
                </a:solidFill>
                <a:ea typeface="Calibri"/>
                <a:cs typeface="Times New Roman"/>
              </a:rPr>
              <a:t>Все перечисленное верно</a:t>
            </a:r>
            <a:endParaRPr lang="ru-RU" sz="2000" b="1">
              <a:solidFill>
                <a:srgbClr val="C00000"/>
              </a:solidFill>
              <a:cs typeface="Arial"/>
            </a:endParaRPr>
          </a:p>
        </p:txBody>
      </p:sp>
      <p:pic>
        <p:nvPicPr>
          <p:cNvPr id="7" name="Рисунок 4"/>
          <p:cNvPicPr>
            <a:picLocks noChangeAspect="1"/>
          </p:cNvPicPr>
          <p:nvPr/>
        </p:nvPicPr>
        <p:blipFill>
          <a:blip r:embed="rId2"/>
          <a:stretch/>
        </p:blipFill>
        <p:spPr bwMode="auto">
          <a:xfrm>
            <a:off x="5940152" y="4221088"/>
            <a:ext cx="2724331" cy="2048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245524" y="139604"/>
            <a:ext cx="8334032" cy="583574"/>
          </a:xfrm>
        </p:spPr>
        <p:txBody>
          <a:bodyPr>
            <a:noAutofit/>
          </a:bodyPr>
          <a:lstStyle/>
          <a:p>
            <a:pPr algn="l">
              <a:defRPr/>
            </a:pPr>
            <a:r>
              <a:rPr lang="ru-RU" sz="2000" b="1">
                <a:solidFill>
                  <a:schemeClr val="accent5">
                    <a:lumMod val="50000"/>
                  </a:schemeClr>
                </a:solidFill>
              </a:rPr>
              <a:t>Если Вы думаете, что у Вас или у кого-то рядом с Вами может быть инфаркт миокарда</a:t>
            </a:r>
            <a:endParaRPr lang="ru-RU" sz="2000">
              <a:solidFill>
                <a:schemeClr val="accent5">
                  <a:lumMod val="50000"/>
                </a:schemeClr>
              </a:solidFill>
            </a:endParaRPr>
          </a:p>
        </p:txBody>
      </p:sp>
      <p:sp>
        <p:nvSpPr>
          <p:cNvPr id="5" name="Rectangle 4"/>
          <p:cNvSpPr>
            <a:spLocks noChangeArrowheads="1"/>
          </p:cNvSpPr>
          <p:nvPr/>
        </p:nvSpPr>
        <p:spPr bwMode="auto">
          <a:xfrm>
            <a:off x="915806" y="1772816"/>
            <a:ext cx="8047571" cy="2531462"/>
          </a:xfrm>
          <a:prstGeom prst="rect">
            <a:avLst/>
          </a:prstGeom>
          <a:noFill/>
          <a:ln w="9525">
            <a:solidFill>
              <a:srgbClr val="66FF99"/>
            </a:solidFill>
            <a:miter lim="800000"/>
            <a:headEnd/>
            <a:tailEnd/>
          </a:ln>
        </p:spPr>
        <p:txBody>
          <a:bodyPr vert="horz" wrap="square" lIns="68580" tIns="34290" rIns="68580" bIns="34290" numCol="1" anchor="ctr" anchorCtr="0" compatLnSpc="1">
            <a:prstTxWarp prst="textNoShape">
              <a:avLst/>
            </a:prstTxWarp>
            <a:spAutoFit/>
          </a:bodyPr>
          <a:lstStyle/>
          <a:p>
            <a:pPr>
              <a:spcBef>
                <a:spcPts val="0"/>
              </a:spcBef>
              <a:spcAft>
                <a:spcPts val="0"/>
              </a:spcAft>
              <a:buClr>
                <a:srgbClr val="00B050"/>
              </a:buClr>
              <a:defRPr/>
            </a:pPr>
            <a:r>
              <a:rPr lang="ru-RU" sz="1600" b="1" spc="300">
                <a:solidFill>
                  <a:srgbClr val="00B050"/>
                </a:solidFill>
                <a:latin typeface="+mj-lt"/>
                <a:ea typeface="Calibri"/>
                <a:cs typeface="Times New Roman"/>
              </a:rPr>
              <a:t>Что можно сделать в ожидании Скорой помощи:</a:t>
            </a:r>
            <a:endParaRPr lang="ru-RU" sz="1600" b="1" spc="300">
              <a:solidFill>
                <a:srgbClr val="00B050"/>
              </a:solidFill>
              <a:latin typeface="+mj-lt"/>
              <a:cs typeface="Arial"/>
            </a:endParaRPr>
          </a:p>
          <a:p>
            <a:pPr>
              <a:spcBef>
                <a:spcPts val="0"/>
              </a:spcBef>
              <a:spcAft>
                <a:spcPts val="0"/>
              </a:spcAft>
              <a:buClr>
                <a:srgbClr val="00B050"/>
              </a:buClr>
              <a:defRPr/>
            </a:pPr>
            <a:r>
              <a:rPr lang="ru-RU" sz="1600">
                <a:solidFill>
                  <a:srgbClr val="00B050"/>
                </a:solidFill>
                <a:ea typeface="Calibri"/>
                <a:cs typeface="Times New Roman"/>
              </a:rPr>
              <a:t></a:t>
            </a:r>
            <a:r>
              <a:rPr lang="ru-RU" sz="1600">
                <a:latin typeface="+mj-lt"/>
                <a:ea typeface="Calibri"/>
                <a:cs typeface="Times New Roman"/>
              </a:rPr>
              <a:t>  Удобно усадите или уложите заболевшего, постарайтесь его успокоить и не оставляйте  </a:t>
            </a:r>
            <a:endParaRPr/>
          </a:p>
          <a:p>
            <a:pPr>
              <a:spcBef>
                <a:spcPts val="0"/>
              </a:spcBef>
              <a:spcAft>
                <a:spcPts val="0"/>
              </a:spcAft>
              <a:buClr>
                <a:srgbClr val="00B050"/>
              </a:buClr>
              <a:defRPr/>
            </a:pPr>
            <a:r>
              <a:rPr lang="ru-RU" sz="1600">
                <a:latin typeface="+mj-lt"/>
                <a:ea typeface="Calibri"/>
                <a:cs typeface="Times New Roman"/>
              </a:rPr>
              <a:t>    его одного.</a:t>
            </a:r>
            <a:endParaRPr lang="ru-RU" sz="1600">
              <a:latin typeface="+mj-lt"/>
              <a:cs typeface="Arial"/>
            </a:endParaRPr>
          </a:p>
          <a:p>
            <a:pPr>
              <a:spcBef>
                <a:spcPts val="0"/>
              </a:spcBef>
              <a:spcAft>
                <a:spcPts val="0"/>
              </a:spcAft>
              <a:buClr>
                <a:srgbClr val="00B050"/>
              </a:buClr>
              <a:defRPr/>
            </a:pPr>
            <a:r>
              <a:rPr lang="ru-RU" sz="1600">
                <a:solidFill>
                  <a:srgbClr val="00B050"/>
                </a:solidFill>
                <a:ea typeface="Calibri"/>
                <a:cs typeface="Times New Roman"/>
              </a:rPr>
              <a:t></a:t>
            </a:r>
            <a:r>
              <a:rPr lang="ru-RU" sz="1600">
                <a:solidFill>
                  <a:schemeClr val="accent3">
                    <a:lumMod val="50000"/>
                  </a:schemeClr>
                </a:solidFill>
                <a:ea typeface="Calibri"/>
                <a:cs typeface="Times New Roman"/>
              </a:rPr>
              <a:t> </a:t>
            </a:r>
            <a:r>
              <a:rPr lang="ru-RU" sz="1600">
                <a:latin typeface="+mj-lt"/>
                <a:ea typeface="Calibri"/>
                <a:cs typeface="Times New Roman"/>
              </a:rPr>
              <a:t>При наличии стесняющей одежды – ослабьте галстук, брючный ремень и др.</a:t>
            </a:r>
            <a:endParaRPr lang="ru-RU" sz="1600">
              <a:latin typeface="+mj-lt"/>
              <a:cs typeface="Arial"/>
            </a:endParaRPr>
          </a:p>
          <a:p>
            <a:pPr lvl="0">
              <a:spcBef>
                <a:spcPts val="0"/>
              </a:spcBef>
              <a:spcAft>
                <a:spcPts val="0"/>
              </a:spcAft>
              <a:buClr>
                <a:srgbClr val="00B050"/>
              </a:buClr>
              <a:defRPr/>
            </a:pPr>
            <a:r>
              <a:rPr lang="ru-RU" sz="1600">
                <a:solidFill>
                  <a:srgbClr val="00B050"/>
                </a:solidFill>
                <a:ea typeface="Calibri"/>
                <a:cs typeface="Times New Roman"/>
              </a:rPr>
              <a:t></a:t>
            </a:r>
            <a:r>
              <a:rPr lang="ru-RU" sz="1600">
                <a:solidFill>
                  <a:srgbClr val="C00000"/>
                </a:solidFill>
                <a:ea typeface="Calibri"/>
                <a:cs typeface="Times New Roman"/>
              </a:rPr>
              <a:t> </a:t>
            </a:r>
            <a:r>
              <a:rPr lang="ru-RU" sz="1600">
                <a:latin typeface="+mj-lt"/>
                <a:ea typeface="Calibri"/>
                <a:cs typeface="Times New Roman"/>
              </a:rPr>
              <a:t>Если человек ранее принимал нитроглицерин, дайте 1 таблетку или 1 дозу (в виде спрея)</a:t>
            </a:r>
            <a:endParaRPr lang="ru-RU" sz="1600">
              <a:latin typeface="+mj-lt"/>
              <a:cs typeface="Arial"/>
            </a:endParaRPr>
          </a:p>
          <a:p>
            <a:pPr lvl="0">
              <a:spcBef>
                <a:spcPts val="0"/>
              </a:spcBef>
              <a:spcAft>
                <a:spcPts val="0"/>
              </a:spcAft>
              <a:buClr>
                <a:srgbClr val="00B050"/>
              </a:buClr>
              <a:defRPr/>
            </a:pPr>
            <a:r>
              <a:rPr lang="ru-RU" sz="1600">
                <a:solidFill>
                  <a:srgbClr val="00B050"/>
                </a:solidFill>
                <a:ea typeface="Calibri"/>
                <a:cs typeface="Times New Roman"/>
              </a:rPr>
              <a:t></a:t>
            </a:r>
            <a:r>
              <a:rPr lang="ru-RU" sz="1600">
                <a:solidFill>
                  <a:srgbClr val="C00000"/>
                </a:solidFill>
                <a:ea typeface="Calibri"/>
                <a:cs typeface="Times New Roman"/>
              </a:rPr>
              <a:t> </a:t>
            </a:r>
            <a:r>
              <a:rPr lang="ru-RU" sz="1600">
                <a:latin typeface="+mj-lt"/>
                <a:ea typeface="Calibri"/>
                <a:cs typeface="Times New Roman"/>
              </a:rPr>
              <a:t>Дайте разжевать и проглотить 300 мг ацетилсалициловой кислоты (аспирина) </a:t>
            </a:r>
            <a:r>
              <a:rPr lang="ru-RU" sz="1600">
                <a:ea typeface="Calibri"/>
                <a:cs typeface="Times New Roman"/>
              </a:rPr>
              <a:t>–</a:t>
            </a:r>
            <a:r>
              <a:rPr lang="ru-RU" sz="1600">
                <a:latin typeface="+mj-lt"/>
                <a:ea typeface="Calibri"/>
                <a:cs typeface="Times New Roman"/>
              </a:rPr>
              <a:t> это чуть  </a:t>
            </a:r>
            <a:endParaRPr/>
          </a:p>
          <a:p>
            <a:pPr lvl="0">
              <a:spcBef>
                <a:spcPts val="0"/>
              </a:spcBef>
              <a:spcAft>
                <a:spcPts val="0"/>
              </a:spcAft>
              <a:buClr>
                <a:srgbClr val="00B050"/>
              </a:buClr>
              <a:defRPr/>
            </a:pPr>
            <a:r>
              <a:rPr lang="ru-RU" sz="1600">
                <a:latin typeface="+mj-lt"/>
                <a:ea typeface="Calibri"/>
                <a:cs typeface="Times New Roman"/>
              </a:rPr>
              <a:t>   больше половины от таблетки 500 мг </a:t>
            </a:r>
          </a:p>
          <a:p>
            <a:pPr>
              <a:spcBef>
                <a:spcPts val="0"/>
              </a:spcBef>
              <a:spcAft>
                <a:spcPts val="0"/>
              </a:spcAft>
              <a:buClr>
                <a:srgbClr val="00B050"/>
              </a:buClr>
              <a:defRPr/>
            </a:pPr>
            <a:r>
              <a:rPr lang="ru-RU" sz="1600">
                <a:solidFill>
                  <a:srgbClr val="00B050"/>
                </a:solidFill>
                <a:ea typeface="Calibri"/>
                <a:cs typeface="Times New Roman"/>
              </a:rPr>
              <a:t> </a:t>
            </a:r>
            <a:r>
              <a:rPr lang="ru-RU" sz="1600">
                <a:latin typeface="+mj-lt"/>
                <a:ea typeface="Calibri"/>
                <a:cs typeface="Times New Roman"/>
              </a:rPr>
              <a:t>Если заболевший потерял сознание, сообщите об этом диспетчеру Скорой помощи. Если  </a:t>
            </a:r>
            <a:endParaRPr/>
          </a:p>
          <a:p>
            <a:pPr>
              <a:spcBef>
                <a:spcPts val="0"/>
              </a:spcBef>
              <a:spcAft>
                <a:spcPts val="0"/>
              </a:spcAft>
              <a:buClr>
                <a:srgbClr val="00B050"/>
              </a:buClr>
              <a:defRPr/>
            </a:pPr>
            <a:r>
              <a:rPr lang="ru-RU" sz="1600">
                <a:latin typeface="+mj-lt"/>
                <a:ea typeface="Calibri"/>
                <a:cs typeface="Times New Roman"/>
              </a:rPr>
              <a:t>Вы умеете делать непрямой массаж сердца и искусственное  дыхание, начинайте.  Если Вы не владеете этими техниками, следуйте указаниям диспетчера.</a:t>
            </a:r>
            <a:endParaRPr/>
          </a:p>
        </p:txBody>
      </p:sp>
      <p:sp>
        <p:nvSpPr>
          <p:cNvPr id="6" name="Прямоугольник 5"/>
          <p:cNvSpPr/>
          <p:nvPr/>
        </p:nvSpPr>
        <p:spPr bwMode="auto">
          <a:xfrm>
            <a:off x="304799" y="764704"/>
            <a:ext cx="8658578" cy="923330"/>
          </a:xfrm>
          <a:prstGeom prst="rect">
            <a:avLst/>
          </a:prstGeom>
          <a:ln>
            <a:solidFill>
              <a:srgbClr val="00B050"/>
            </a:solidFill>
          </a:ln>
        </p:spPr>
        <p:txBody>
          <a:bodyPr wrap="square">
            <a:spAutoFit/>
          </a:bodyPr>
          <a:lstStyle/>
          <a:p>
            <a:pPr lvl="0">
              <a:spcBef>
                <a:spcPts val="0"/>
              </a:spcBef>
              <a:spcAft>
                <a:spcPts val="0"/>
              </a:spcAft>
              <a:buClr>
                <a:srgbClr val="00B050"/>
              </a:buClr>
              <a:defRPr/>
            </a:pPr>
            <a:r>
              <a:rPr lang="ru-RU" b="1">
                <a:solidFill>
                  <a:srgbClr val="C00000"/>
                </a:solidFill>
                <a:ea typeface="Calibri"/>
                <a:cs typeface="Times New Roman"/>
              </a:rPr>
              <a:t>Первое и главное: вызовите Скорую помощь или попросите кого-то это сделать. </a:t>
            </a:r>
            <a:r>
              <a:rPr lang="ru-RU">
                <a:ea typeface="Calibri"/>
                <a:cs typeface="Times New Roman"/>
              </a:rPr>
              <a:t>Позвоните по номерам </a:t>
            </a:r>
            <a:r>
              <a:rPr lang="ru-RU" b="1">
                <a:solidFill>
                  <a:srgbClr val="C00000"/>
                </a:solidFill>
                <a:ea typeface="Calibri"/>
                <a:cs typeface="Times New Roman"/>
              </a:rPr>
              <a:t>103</a:t>
            </a:r>
            <a:r>
              <a:rPr lang="ru-RU">
                <a:solidFill>
                  <a:srgbClr val="C00000"/>
                </a:solidFill>
                <a:ea typeface="Calibri"/>
                <a:cs typeface="Times New Roman"/>
              </a:rPr>
              <a:t>, </a:t>
            </a:r>
            <a:r>
              <a:rPr lang="ru-RU" b="1">
                <a:solidFill>
                  <a:srgbClr val="C00000"/>
                </a:solidFill>
                <a:ea typeface="Calibri"/>
                <a:cs typeface="Times New Roman"/>
              </a:rPr>
              <a:t>112</a:t>
            </a:r>
            <a:r>
              <a:rPr lang="ru-RU">
                <a:solidFill>
                  <a:srgbClr val="C00000"/>
                </a:solidFill>
                <a:ea typeface="Calibri"/>
                <a:cs typeface="Times New Roman"/>
              </a:rPr>
              <a:t> </a:t>
            </a:r>
            <a:r>
              <a:rPr lang="ru-RU">
                <a:ea typeface="Calibri"/>
                <a:cs typeface="Times New Roman"/>
              </a:rPr>
              <a:t>или используйте телефоны экстренных служб. Заранее откройте входную дверь.</a:t>
            </a:r>
            <a:endParaRPr lang="ru-RU">
              <a:cs typeface="Arial"/>
            </a:endParaRPr>
          </a:p>
        </p:txBody>
      </p:sp>
      <p:sp>
        <p:nvSpPr>
          <p:cNvPr id="7" name="Rectangle 5"/>
          <p:cNvSpPr>
            <a:spLocks noChangeArrowheads="1"/>
          </p:cNvSpPr>
          <p:nvPr/>
        </p:nvSpPr>
        <p:spPr bwMode="auto">
          <a:xfrm>
            <a:off x="890140" y="4370193"/>
            <a:ext cx="5691489" cy="2285241"/>
          </a:xfrm>
          <a:prstGeom prst="rect">
            <a:avLst/>
          </a:prstGeom>
          <a:noFill/>
          <a:ln w="9525">
            <a:solidFill>
              <a:srgbClr val="C00000"/>
            </a:solidFill>
            <a:miter lim="800000"/>
            <a:headEnd/>
            <a:tailEnd/>
          </a:ln>
        </p:spPr>
        <p:txBody>
          <a:bodyPr vert="horz" wrap="square" lIns="68580" tIns="34290" rIns="68580" bIns="34290" numCol="1" anchor="ctr" anchorCtr="0" compatLnSpc="1">
            <a:prstTxWarp prst="textNoShape">
              <a:avLst/>
            </a:prstTxWarp>
            <a:spAutoFit/>
          </a:bodyPr>
          <a:lstStyle/>
          <a:p>
            <a:pPr>
              <a:spcBef>
                <a:spcPts val="0"/>
              </a:spcBef>
              <a:spcAft>
                <a:spcPts val="0"/>
              </a:spcAft>
              <a:defRPr/>
            </a:pPr>
            <a:r>
              <a:rPr lang="ru-RU" sz="1600" b="1" spc="300">
                <a:solidFill>
                  <a:srgbClr val="C00000"/>
                </a:solidFill>
                <a:latin typeface="+mj-lt"/>
                <a:ea typeface="Calibri"/>
                <a:cs typeface="Times New Roman"/>
              </a:rPr>
              <a:t>Чего не следует делать?</a:t>
            </a:r>
            <a:endParaRPr lang="ru-RU" sz="1600" b="1" spc="300">
              <a:solidFill>
                <a:srgbClr val="C00000"/>
              </a:solidFill>
              <a:latin typeface="+mj-lt"/>
              <a:cs typeface="Arial"/>
            </a:endParaRPr>
          </a:p>
          <a:p>
            <a:pPr>
              <a:spcBef>
                <a:spcPts val="0"/>
              </a:spcBef>
              <a:spcAft>
                <a:spcPts val="0"/>
              </a:spcAft>
              <a:buChar char="*"/>
              <a:defRPr/>
            </a:pPr>
            <a:r>
              <a:rPr lang="ru-RU" sz="1600">
                <a:latin typeface="+mj-lt"/>
                <a:ea typeface="Calibri"/>
                <a:cs typeface="Times New Roman"/>
              </a:rPr>
              <a:t> Выжидать в надежде на улучшение.  Время имеет решающее </a:t>
            </a:r>
            <a:endParaRPr/>
          </a:p>
          <a:p>
            <a:pPr>
              <a:spcBef>
                <a:spcPts val="0"/>
              </a:spcBef>
              <a:spcAft>
                <a:spcPts val="0"/>
              </a:spcAft>
              <a:defRPr/>
            </a:pPr>
            <a:r>
              <a:rPr lang="ru-RU" sz="1600">
                <a:latin typeface="+mj-lt"/>
                <a:ea typeface="Calibri"/>
                <a:cs typeface="Times New Roman"/>
              </a:rPr>
              <a:t>    значение. </a:t>
            </a:r>
            <a:endParaRPr lang="ru-RU" sz="1600">
              <a:latin typeface="+mj-lt"/>
              <a:cs typeface="Arial"/>
            </a:endParaRPr>
          </a:p>
          <a:p>
            <a:pPr>
              <a:spcBef>
                <a:spcPts val="0"/>
              </a:spcBef>
              <a:spcAft>
                <a:spcPts val="0"/>
              </a:spcAft>
              <a:buChar char="*"/>
              <a:defRPr/>
            </a:pPr>
            <a:r>
              <a:rPr lang="ru-RU" sz="1600">
                <a:latin typeface="+mj-lt"/>
                <a:ea typeface="Calibri"/>
                <a:cs typeface="Times New Roman"/>
              </a:rPr>
              <a:t> Пытаться добраться до больницы самостоятельно, даже если </a:t>
            </a:r>
            <a:endParaRPr/>
          </a:p>
          <a:p>
            <a:pPr>
              <a:spcBef>
                <a:spcPts val="0"/>
              </a:spcBef>
              <a:spcAft>
                <a:spcPts val="0"/>
              </a:spcAft>
              <a:defRPr/>
            </a:pPr>
            <a:r>
              <a:rPr lang="ru-RU" sz="1600">
                <a:latin typeface="+mj-lt"/>
                <a:ea typeface="Calibri"/>
                <a:cs typeface="Times New Roman"/>
              </a:rPr>
              <a:t>    расстояние невелико. Во-первых, в машине Скорой помощи </a:t>
            </a:r>
            <a:endParaRPr/>
          </a:p>
          <a:p>
            <a:pPr>
              <a:spcBef>
                <a:spcPts val="0"/>
              </a:spcBef>
              <a:spcAft>
                <a:spcPts val="0"/>
              </a:spcAft>
              <a:defRPr/>
            </a:pPr>
            <a:r>
              <a:rPr lang="ru-RU" sz="1600">
                <a:latin typeface="+mj-lt"/>
                <a:ea typeface="Calibri"/>
                <a:cs typeface="Times New Roman"/>
              </a:rPr>
              <a:t>    будет начато лечение, во-вторых, Скорая помощь отвезет </a:t>
            </a:r>
            <a:endParaRPr/>
          </a:p>
          <a:p>
            <a:pPr>
              <a:spcBef>
                <a:spcPts val="0"/>
              </a:spcBef>
              <a:spcAft>
                <a:spcPts val="0"/>
              </a:spcAft>
              <a:defRPr/>
            </a:pPr>
            <a:r>
              <a:rPr lang="ru-RU" sz="1600">
                <a:latin typeface="+mj-lt"/>
                <a:ea typeface="Calibri"/>
                <a:cs typeface="Times New Roman"/>
              </a:rPr>
              <a:t>    пациента в  специальный сосудистый центр. </a:t>
            </a:r>
            <a:endParaRPr lang="ru-RU" sz="1600">
              <a:latin typeface="+mj-lt"/>
              <a:cs typeface="Arial"/>
            </a:endParaRPr>
          </a:p>
          <a:p>
            <a:pPr>
              <a:spcBef>
                <a:spcPts val="0"/>
              </a:spcBef>
              <a:spcAft>
                <a:spcPts val="0"/>
              </a:spcAft>
              <a:buChar char="*"/>
              <a:defRPr/>
            </a:pPr>
            <a:r>
              <a:rPr lang="ru-RU" sz="1600">
                <a:latin typeface="+mj-lt"/>
                <a:ea typeface="Calibri"/>
                <a:cs typeface="Times New Roman"/>
              </a:rPr>
              <a:t> Самостоятельно принимать нитроглицерин впервые, если</a:t>
            </a:r>
            <a:endParaRPr/>
          </a:p>
          <a:p>
            <a:pPr>
              <a:spcBef>
                <a:spcPts val="0"/>
              </a:spcBef>
              <a:spcAft>
                <a:spcPts val="0"/>
              </a:spcAft>
              <a:defRPr/>
            </a:pPr>
            <a:r>
              <a:rPr lang="ru-RU" sz="1600">
                <a:latin typeface="+mj-lt"/>
                <a:ea typeface="Calibri"/>
                <a:cs typeface="Times New Roman"/>
              </a:rPr>
              <a:t>    раньше он  не назначался.  Это может быть опасным.</a:t>
            </a:r>
            <a:endParaRPr lang="ru-RU" sz="1600">
              <a:latin typeface="+mj-lt"/>
              <a:cs typeface="Arial"/>
            </a:endParaRPr>
          </a:p>
        </p:txBody>
      </p:sp>
      <p:sp>
        <p:nvSpPr>
          <p:cNvPr id="8" name="Прямоугольник 2"/>
          <p:cNvSpPr/>
          <p:nvPr/>
        </p:nvSpPr>
        <p:spPr bwMode="auto">
          <a:xfrm>
            <a:off x="304799" y="1772816"/>
            <a:ext cx="611007" cy="2531462"/>
          </a:xfrm>
          <a:prstGeom prst="rect">
            <a:avLst/>
          </a:prstGeom>
          <a:solidFill>
            <a:srgbClr val="99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9" name="Прямоугольник 4"/>
          <p:cNvSpPr/>
          <p:nvPr/>
        </p:nvSpPr>
        <p:spPr bwMode="auto">
          <a:xfrm>
            <a:off x="304799" y="4370193"/>
            <a:ext cx="611007" cy="2285241"/>
          </a:xfrm>
          <a:prstGeom prst="rect">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 name="Picture 2" descr="ÐÐ¾ÑÐ¾Ð¶ÐµÐµ Ð¸Ð·Ð¾Ð±ÑÐ°Ð¶ÐµÐ½Ð¸Ðµ"/>
          <p:cNvPicPr>
            <a:picLocks noChangeAspect="1" noChangeArrowheads="1"/>
          </p:cNvPicPr>
          <p:nvPr/>
        </p:nvPicPr>
        <p:blipFill>
          <a:blip r:embed="rId2"/>
          <a:stretch/>
        </p:blipFill>
        <p:spPr bwMode="auto">
          <a:xfrm>
            <a:off x="6876256" y="4560313"/>
            <a:ext cx="1905000"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539552" y="548680"/>
            <a:ext cx="8229600" cy="1008112"/>
          </a:xfrm>
        </p:spPr>
        <p:txBody>
          <a:bodyPr>
            <a:normAutofit/>
          </a:bodyPr>
          <a:lstStyle/>
          <a:p>
            <a:pPr>
              <a:defRPr/>
            </a:pPr>
            <a:r>
              <a:rPr lang="ru-RU" sz="2400" b="1">
                <a:solidFill>
                  <a:schemeClr val="accent5">
                    <a:lumMod val="50000"/>
                  </a:schemeClr>
                </a:solidFill>
              </a:rPr>
              <a:t>Какую самую главную информацию мы хотели бы до вас донести при проведении этой Школы?</a:t>
            </a:r>
          </a:p>
        </p:txBody>
      </p:sp>
      <p:sp>
        <p:nvSpPr>
          <p:cNvPr id="5" name="Прямоугольник 2"/>
          <p:cNvSpPr/>
          <p:nvPr/>
        </p:nvSpPr>
        <p:spPr bwMode="auto">
          <a:xfrm>
            <a:off x="683568" y="162880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Стрелка вниз 3"/>
          <p:cNvSpPr/>
          <p:nvPr/>
        </p:nvSpPr>
        <p:spPr bwMode="auto">
          <a:xfrm>
            <a:off x="2599619" y="1703081"/>
            <a:ext cx="4104456" cy="1296144"/>
          </a:xfrm>
          <a:prstGeom prst="downArrow">
            <a:avLst>
              <a:gd name="adj1" fmla="val 50000"/>
              <a:gd name="adj2" fmla="val 50000"/>
            </a:avLst>
          </a:prstGeom>
          <a:solidFill>
            <a:srgbClr val="99FF99"/>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 name="Прямоугольник 4"/>
          <p:cNvSpPr/>
          <p:nvPr/>
        </p:nvSpPr>
        <p:spPr bwMode="auto">
          <a:xfrm>
            <a:off x="971599" y="3212976"/>
            <a:ext cx="7416824"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b="1">
                <a:solidFill>
                  <a:srgbClr val="C00000"/>
                </a:solidFill>
              </a:rPr>
              <a:t>ИНФАРКТ МИОКАРДА МОЖНО ПРЕДОТВРАТИТЬ!</a:t>
            </a:r>
            <a:endParaRPr/>
          </a:p>
          <a:p>
            <a:pPr algn="ctr">
              <a:defRPr/>
            </a:pPr>
            <a:endParaRPr lang="ru-RU" sz="2400" b="1">
              <a:solidFill>
                <a:schemeClr val="accent5">
                  <a:lumMod val="50000"/>
                </a:schemeClr>
              </a:solidFill>
            </a:endParaRPr>
          </a:p>
          <a:p>
            <a:pPr algn="ctr">
              <a:defRPr/>
            </a:pPr>
            <a:r>
              <a:rPr lang="ru-RU" sz="2400" b="1">
                <a:solidFill>
                  <a:schemeClr val="accent5">
                    <a:lumMod val="50000"/>
                  </a:schemeClr>
                </a:solidFill>
              </a:rPr>
              <a:t>Даже если Вы ранее переносили какие-либо сердечно-сосудистые осложнения, возможно существенно снизить риск развития инфаркта миокарда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83568" y="116632"/>
            <a:ext cx="8144344" cy="842048"/>
          </a:xfrm>
        </p:spPr>
        <p:txBody>
          <a:bodyPr>
            <a:noAutofit/>
          </a:bodyPr>
          <a:lstStyle/>
          <a:p>
            <a:pPr algn="l">
              <a:defRPr/>
            </a:pPr>
            <a:r>
              <a:rPr lang="ru-RU" sz="2800" b="1">
                <a:solidFill>
                  <a:schemeClr val="accent5">
                    <a:lumMod val="50000"/>
                  </a:schemeClr>
                </a:solidFill>
              </a:rPr>
              <a:t>Что может стать причиной инфаркта миокарда?</a:t>
            </a:r>
            <a:endParaRPr lang="ru-RU" sz="2800">
              <a:solidFill>
                <a:schemeClr val="accent5">
                  <a:lumMod val="50000"/>
                </a:schemeClr>
              </a:solidFill>
            </a:endParaRPr>
          </a:p>
        </p:txBody>
      </p:sp>
      <p:sp>
        <p:nvSpPr>
          <p:cNvPr id="5" name="Rectangle 1"/>
          <p:cNvSpPr>
            <a:spLocks noChangeArrowheads="1"/>
          </p:cNvSpPr>
          <p:nvPr/>
        </p:nvSpPr>
        <p:spPr bwMode="auto">
          <a:xfrm>
            <a:off x="589248" y="1115412"/>
            <a:ext cx="8375240" cy="4224233"/>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Поражение сердечных (коронарных) артерий атеросклерозом (отложение холестерина на стенках артерий или закупорка тромбом)</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Спазм (внезапное сужение) коронарных артерий (по разным причинам, в том числе под действием некоторых наркотиков)</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Резкое ухудшение способности крови переносить кислород, например, при выраженном снижении уровня гемоглобина в крови (анемии)</a:t>
            </a:r>
            <a:endParaRPr/>
          </a:p>
          <a:p>
            <a:pPr marL="457200" indent="-457200">
              <a:lnSpc>
                <a:spcPct val="150000"/>
              </a:lnSpc>
              <a:spcBef>
                <a:spcPts val="0"/>
              </a:spcBef>
              <a:spcAft>
                <a:spcPts val="0"/>
              </a:spcAft>
              <a:buClr>
                <a:srgbClr val="C00000"/>
              </a:buClr>
              <a:buFontTx/>
              <a:buAutoNum type="arabicPeriod"/>
              <a:defRPr/>
            </a:pPr>
            <a:r>
              <a:rPr lang="ru-RU" sz="2000">
                <a:ea typeface="Calibri"/>
                <a:cs typeface="Times New Roman"/>
              </a:rPr>
              <a:t>Осложнение некоторых операций на сердце</a:t>
            </a:r>
            <a:endParaRPr/>
          </a:p>
          <a:p>
            <a:pPr marL="457200" indent="-457200">
              <a:lnSpc>
                <a:spcPct val="150000"/>
              </a:lnSpc>
              <a:spcBef>
                <a:spcPts val="0"/>
              </a:spcBef>
              <a:spcAft>
                <a:spcPts val="0"/>
              </a:spcAft>
              <a:buClr>
                <a:srgbClr val="C00000"/>
              </a:buClr>
              <a:buFontTx/>
              <a:buAutoNum type="arabicPeriod"/>
              <a:defRPr/>
            </a:pPr>
            <a:r>
              <a:rPr lang="ru-RU" sz="2000">
                <a:ea typeface="Calibri"/>
                <a:cs typeface="Times New Roman"/>
              </a:rPr>
              <a:t>Все перечисленное верно, но чаще всего атеросклероз коронарных артерий</a:t>
            </a:r>
            <a:endParaRPr lang="ru-RU" sz="2000">
              <a:cs typeface="Arial"/>
            </a:endParaRPr>
          </a:p>
        </p:txBody>
      </p:sp>
      <p:sp>
        <p:nvSpPr>
          <p:cNvPr id="6" name="Прямоугольник 5"/>
          <p:cNvSpPr/>
          <p:nvPr/>
        </p:nvSpPr>
        <p:spPr bwMode="auto">
          <a:xfrm>
            <a:off x="589248" y="90872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7" name="Picture 2" descr="ÐÐ°ÑÑÐ¸Ð½ÐºÐ¸ Ð¿Ð¾ Ð·Ð°Ð¿ÑÐ¾ÑÑ Ð¸Ð½ÑÐ°ÑÐºÑ Ð¼Ð¸Ð¾ÐºÐ°ÑÐ´Ð° Ð¿Ð¾Ð¼Ð¾ÑÑ"/>
          <p:cNvPicPr>
            <a:picLocks noChangeAspect="1" noChangeArrowheads="1"/>
          </p:cNvPicPr>
          <p:nvPr/>
        </p:nvPicPr>
        <p:blipFill>
          <a:blip r:embed="rId2"/>
          <a:stretch/>
        </p:blipFill>
        <p:spPr bwMode="auto">
          <a:xfrm>
            <a:off x="6284945" y="5229200"/>
            <a:ext cx="2303190" cy="13949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827584" y="1124745"/>
            <a:ext cx="7769792" cy="468589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Поражение сердечных (коронарных) артерий атеросклерозом (отложение холестерина на стенках артерий)</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Спазм (внезапное сужение) коронарных артерий (по разным причинам, в том числе под действием некоторых наркотиков)</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Резкое ухудшение способности крови переносить кислород, например, при выраженном снижении уровня гемоглобина в крови (анемии)</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Осложнение некоторых операций на сердце</a:t>
            </a:r>
          </a:p>
          <a:p>
            <a:pPr marL="457200" indent="-457200">
              <a:lnSpc>
                <a:spcPct val="150000"/>
              </a:lnSpc>
              <a:spcBef>
                <a:spcPts val="0"/>
              </a:spcBef>
              <a:spcAft>
                <a:spcPts val="0"/>
              </a:spcAft>
              <a:buClr>
                <a:srgbClr val="C00000"/>
              </a:buClr>
              <a:buFontTx/>
              <a:buAutoNum type="arabicPeriod"/>
              <a:defRPr/>
            </a:pPr>
            <a:r>
              <a:rPr lang="ru-RU" sz="2000" b="1">
                <a:solidFill>
                  <a:srgbClr val="C00000"/>
                </a:solidFill>
                <a:ea typeface="Calibri"/>
                <a:cs typeface="Times New Roman"/>
              </a:rPr>
              <a:t>Все перечисленное верно, но чаще всего атеросклероз коронарных артерий</a:t>
            </a:r>
            <a:endParaRPr lang="ru-RU" sz="2000" b="1">
              <a:solidFill>
                <a:srgbClr val="C00000"/>
              </a:solidFill>
              <a:cs typeface="Arial"/>
            </a:endParaRPr>
          </a:p>
        </p:txBody>
      </p:sp>
      <p:sp>
        <p:nvSpPr>
          <p:cNvPr id="5" name="Прямоугольник 5"/>
          <p:cNvSpPr/>
          <p:nvPr/>
        </p:nvSpPr>
        <p:spPr bwMode="auto">
          <a:xfrm>
            <a:off x="589248" y="90872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Заголовок 1"/>
          <p:cNvSpPr>
            <a:spLocks/>
          </p:cNvSpPr>
          <p:nvPr/>
        </p:nvSpPr>
        <p:spPr bwMode="auto">
          <a:xfrm>
            <a:off x="827584" y="22331"/>
            <a:ext cx="7881006" cy="842048"/>
          </a:xfrm>
          <a:prstGeom prst="rect">
            <a:avLst/>
          </a:prstGeom>
        </p:spPr>
        <p:txBody>
          <a:bodyPr vert="horz" lIns="91440" tIns="45720" rIns="91440" bIns="45720" rtlCol="0" anchor="ctr">
            <a:noAutofit/>
          </a:bodyPr>
          <a:lstStyle>
            <a:lvl1pPr algn="ctr" defTabSz="914400">
              <a:spcBef>
                <a:spcPts val="0"/>
              </a:spcBef>
              <a:buNone/>
              <a:defRPr sz="4400">
                <a:solidFill>
                  <a:schemeClr val="tx1"/>
                </a:solidFill>
                <a:latin typeface="+mj-lt"/>
                <a:ea typeface="+mj-ea"/>
                <a:cs typeface="+mj-cs"/>
              </a:defRPr>
            </a:lvl1pPr>
          </a:lstStyle>
          <a:p>
            <a:pPr algn="l">
              <a:defRPr/>
            </a:pPr>
            <a:r>
              <a:rPr lang="ru-RU" sz="2800" b="1">
                <a:solidFill>
                  <a:schemeClr val="accent5">
                    <a:lumMod val="50000"/>
                  </a:schemeClr>
                </a:solidFill>
              </a:rPr>
              <a:t>Что может стать причиной инфаркта миокарда?</a:t>
            </a:r>
            <a:endParaRPr lang="ru-RU" sz="2800">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p:cNvSpPr>
          <p:nvPr/>
        </p:nvSpPr>
        <p:spPr bwMode="auto">
          <a:xfrm>
            <a:off x="1043608" y="584684"/>
            <a:ext cx="6840760" cy="792087"/>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ru-RU" sz="3200" b="1">
                <a:solidFill>
                  <a:schemeClr val="accent5">
                    <a:lumMod val="50000"/>
                  </a:schemeClr>
                </a:solidFill>
              </a:rPr>
              <a:t>Что такое инфаркт миокарда?</a:t>
            </a:r>
          </a:p>
        </p:txBody>
      </p:sp>
      <p:sp>
        <p:nvSpPr>
          <p:cNvPr id="5" name="Прямоугольник 2"/>
          <p:cNvSpPr/>
          <p:nvPr/>
        </p:nvSpPr>
        <p:spPr bwMode="auto">
          <a:xfrm>
            <a:off x="539552" y="1268760"/>
            <a:ext cx="7776864" cy="72008"/>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863588" y="2276872"/>
            <a:ext cx="7416824" cy="2092881"/>
          </a:xfrm>
          <a:prstGeom prst="rect">
            <a:avLst/>
          </a:prstGeom>
        </p:spPr>
        <p:txBody>
          <a:bodyPr wrap="square">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514350" indent="-514350">
              <a:spcAft>
                <a:spcPts val="600"/>
              </a:spcAft>
              <a:buClr>
                <a:srgbClr val="FF0000"/>
              </a:buClr>
              <a:buFont typeface="+mj-lt"/>
              <a:buAutoNum type="arabicPeriod"/>
              <a:defRPr/>
            </a:pPr>
            <a:r>
              <a:rPr lang="ru-RU" sz="2400" b="1"/>
              <a:t>Заболевание, которое угрожает жизни человека </a:t>
            </a:r>
            <a:endParaRPr/>
          </a:p>
          <a:p>
            <a:pPr marL="514350" indent="-514350">
              <a:spcAft>
                <a:spcPts val="600"/>
              </a:spcAft>
              <a:buClr>
                <a:srgbClr val="FF0000"/>
              </a:buClr>
              <a:buFont typeface="+mj-lt"/>
              <a:buAutoNum type="arabicPeriod"/>
              <a:defRPr/>
            </a:pPr>
            <a:r>
              <a:rPr lang="ru-RU" sz="2400" b="1"/>
              <a:t>Заболевание, которое в настоящее время не считается опасным для жизни, поэтому не стоит о нем особенно беспокоиться</a:t>
            </a:r>
            <a:endParaRPr/>
          </a:p>
          <a:p>
            <a:pPr marL="514350" indent="-514350">
              <a:spcAft>
                <a:spcPts val="600"/>
              </a:spcAft>
              <a:buClr>
                <a:srgbClr val="FF0000"/>
              </a:buClr>
              <a:buFont typeface="+mj-lt"/>
              <a:buAutoNum type="arabicPeriod"/>
              <a:defRPr/>
            </a:pPr>
            <a:r>
              <a:rPr lang="ru-RU" sz="2400" b="1"/>
              <a:t>Затрудняюсь ответить</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ÑÑÐ¸Ð½ÐºÐ¸ Ð¿Ð¾ Ð·Ð°Ð¿ÑÐ¾ÑÑ Ð¸Ð½ÑÐ°ÑÐºÑ Ð¼Ð¸Ð¾ÐºÐ°ÑÐ´Ð° Ð¿Ð¾Ð¼Ð¾ÑÑ"/>
          <p:cNvPicPr>
            <a:picLocks noChangeAspect="1" noChangeArrowheads="1"/>
          </p:cNvPicPr>
          <p:nvPr/>
        </p:nvPicPr>
        <p:blipFill>
          <a:blip r:embed="rId2"/>
          <a:stretch/>
        </p:blipFill>
        <p:spPr bwMode="auto">
          <a:xfrm>
            <a:off x="179512" y="332656"/>
            <a:ext cx="4045062" cy="2948737"/>
          </a:xfrm>
          <a:prstGeom prst="rect">
            <a:avLst/>
          </a:prstGeom>
          <a:noFill/>
          <a:ln>
            <a:solidFill>
              <a:schemeClr val="accent5">
                <a:lumMod val="40000"/>
                <a:lumOff val="60000"/>
              </a:schemeClr>
            </a:solidFill>
          </a:ln>
        </p:spPr>
      </p:pic>
      <p:sp>
        <p:nvSpPr>
          <p:cNvPr id="5" name="Rectangle 9"/>
          <p:cNvSpPr>
            <a:spLocks noGrp="1" noChangeArrowheads="1"/>
          </p:cNvSpPr>
          <p:nvPr>
            <p:ph type="title"/>
          </p:nvPr>
        </p:nvSpPr>
        <p:spPr bwMode="auto">
          <a:xfrm>
            <a:off x="4251118" y="1209955"/>
            <a:ext cx="4680520" cy="2071438"/>
          </a:xfrm>
          <a:prstGeom prst="rect">
            <a:avLst/>
          </a:prstGeom>
          <a:solidFill>
            <a:schemeClr val="bg1"/>
          </a:solidFill>
          <a:ln>
            <a:solidFill>
              <a:schemeClr val="accent6">
                <a:lumMod val="40000"/>
                <a:lumOff val="60000"/>
              </a:schemeClr>
            </a:solidFill>
          </a:ln>
        </p:spPr>
        <p:txBody>
          <a:bodyPr>
            <a:normAutofit/>
          </a:bodyPr>
          <a:lstStyle/>
          <a:p>
            <a:pPr>
              <a:defRPr/>
            </a:pPr>
            <a:r>
              <a:rPr lang="ru-RU" sz="2000" b="1">
                <a:solidFill>
                  <a:schemeClr val="accent5">
                    <a:lumMod val="50000"/>
                  </a:schemeClr>
                </a:solidFill>
              </a:rPr>
              <a:t>Основная причина инфаркта миокарда, как и других форм ишемической болезни сердца – атеросклероз коронарных артерий, которые кровоснабжают сердце</a:t>
            </a:r>
          </a:p>
        </p:txBody>
      </p:sp>
      <p:sp>
        <p:nvSpPr>
          <p:cNvPr id="6" name="Прямоугольник 6"/>
          <p:cNvSpPr/>
          <p:nvPr/>
        </p:nvSpPr>
        <p:spPr bwMode="auto">
          <a:xfrm>
            <a:off x="313666" y="3717032"/>
            <a:ext cx="8830334" cy="3416320"/>
          </a:xfrm>
          <a:prstGeom prst="rect">
            <a:avLst/>
          </a:prstGeom>
        </p:spPr>
        <p:txBody>
          <a:bodyPr wrap="square">
            <a:spAutoFit/>
          </a:bodyPr>
          <a:lstStyle/>
          <a:p>
            <a:pPr>
              <a:defRPr/>
            </a:pPr>
            <a:r>
              <a:rPr lang="ru-RU" sz="2400" b="1">
                <a:solidFill>
                  <a:schemeClr val="accent6">
                    <a:lumMod val="75000"/>
                  </a:schemeClr>
                </a:solidFill>
              </a:rPr>
              <a:t></a:t>
            </a:r>
            <a:r>
              <a:rPr lang="ru-RU" sz="2400" b="1">
                <a:solidFill>
                  <a:schemeClr val="accent4">
                    <a:lumMod val="75000"/>
                  </a:schemeClr>
                </a:solidFill>
              </a:rPr>
              <a:t>  </a:t>
            </a:r>
            <a:r>
              <a:rPr lang="ru-RU" sz="2400">
                <a:solidFill>
                  <a:schemeClr val="accent4">
                    <a:lumMod val="50000"/>
                  </a:schemeClr>
                </a:solidFill>
              </a:rPr>
              <a:t>Атеросклероз - от греческих слов «атер» – кашица и  </a:t>
            </a:r>
            <a:endParaRPr/>
          </a:p>
          <a:p>
            <a:pPr>
              <a:defRPr/>
            </a:pPr>
            <a:r>
              <a:rPr lang="ru-RU" sz="2400">
                <a:solidFill>
                  <a:schemeClr val="accent4">
                    <a:lumMod val="50000"/>
                  </a:schemeClr>
                </a:solidFill>
              </a:rPr>
              <a:t>    «склерозис» – затвердение </a:t>
            </a:r>
            <a:endParaRPr/>
          </a:p>
          <a:p>
            <a:pPr>
              <a:defRPr/>
            </a:pPr>
            <a:r>
              <a:rPr lang="ru-RU" sz="2400">
                <a:solidFill>
                  <a:schemeClr val="accent6">
                    <a:lumMod val="75000"/>
                  </a:schemeClr>
                </a:solidFill>
              </a:rPr>
              <a:t>  </a:t>
            </a:r>
            <a:r>
              <a:rPr lang="ru-RU" sz="2400">
                <a:solidFill>
                  <a:schemeClr val="accent4">
                    <a:lumMod val="50000"/>
                  </a:schemeClr>
                </a:solidFill>
              </a:rPr>
              <a:t>Суть процесса – накопление на стенках артерий мягких  </a:t>
            </a:r>
            <a:endParaRPr/>
          </a:p>
          <a:p>
            <a:pPr>
              <a:defRPr/>
            </a:pPr>
            <a:r>
              <a:rPr lang="ru-RU" sz="2400">
                <a:solidFill>
                  <a:schemeClr val="accent4">
                    <a:lumMod val="50000"/>
                  </a:schemeClr>
                </a:solidFill>
              </a:rPr>
              <a:t>     отложений  липидов (жиров), последующее разрастание </a:t>
            </a:r>
          </a:p>
          <a:p>
            <a:pPr>
              <a:defRPr/>
            </a:pPr>
            <a:r>
              <a:rPr lang="ru-RU" sz="2400">
                <a:solidFill>
                  <a:schemeClr val="accent4">
                    <a:lumMod val="50000"/>
                  </a:schemeClr>
                </a:solidFill>
              </a:rPr>
              <a:t>     соединительной ткани и отложение солей кальция. </a:t>
            </a:r>
            <a:endParaRPr/>
          </a:p>
          <a:p>
            <a:pPr>
              <a:defRPr/>
            </a:pPr>
            <a:r>
              <a:rPr lang="ru-RU" sz="2400">
                <a:solidFill>
                  <a:schemeClr val="accent6">
                    <a:lumMod val="75000"/>
                  </a:schemeClr>
                </a:solidFill>
              </a:rPr>
              <a:t>  </a:t>
            </a:r>
            <a:r>
              <a:rPr lang="ru-RU" sz="2400">
                <a:solidFill>
                  <a:schemeClr val="accent4">
                    <a:lumMod val="50000"/>
                  </a:schemeClr>
                </a:solidFill>
              </a:rPr>
              <a:t>Развивается в ответ на повреждение эндотелия –  </a:t>
            </a:r>
            <a:endParaRPr/>
          </a:p>
          <a:p>
            <a:pPr>
              <a:defRPr/>
            </a:pPr>
            <a:r>
              <a:rPr lang="ru-RU" sz="2400">
                <a:solidFill>
                  <a:schemeClr val="accent4">
                    <a:lumMod val="50000"/>
                  </a:schemeClr>
                </a:solidFill>
              </a:rPr>
              <a:t>     внутренней  выстилки коронарных артерий. </a:t>
            </a:r>
          </a:p>
          <a:p>
            <a:pPr>
              <a:defRPr/>
            </a:pPr>
            <a:endParaRPr lang="ru-RU" sz="2400" b="1">
              <a:solidFill>
                <a:schemeClr val="accent4">
                  <a:lumMod val="50000"/>
                </a:schemeClr>
              </a:solidFill>
            </a:endParaRPr>
          </a:p>
          <a:p>
            <a:pPr>
              <a:defRPr/>
            </a:pPr>
            <a:endParaRPr lang="ru-RU" sz="2400" b="1">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ÑÑÐ¸Ð½ÐºÐ¸ Ð¿Ð¾ Ð·Ð°Ð¿ÑÐ¾ÑÑ Ð¸Ð½ÑÐ°ÑÐºÑ Ð¼Ð¸Ð¾ÐºÐ°ÑÐ´Ð° Ð¿Ð¾Ð¼Ð¾ÑÑ"/>
          <p:cNvPicPr>
            <a:picLocks noChangeAspect="1" noChangeArrowheads="1"/>
          </p:cNvPicPr>
          <p:nvPr/>
        </p:nvPicPr>
        <p:blipFill>
          <a:blip r:embed="rId2"/>
          <a:stretch/>
        </p:blipFill>
        <p:spPr bwMode="auto">
          <a:xfrm>
            <a:off x="540899" y="1790645"/>
            <a:ext cx="5260076" cy="3313849"/>
          </a:xfrm>
          <a:prstGeom prst="rect">
            <a:avLst/>
          </a:prstGeom>
          <a:noFill/>
        </p:spPr>
      </p:pic>
      <p:pic>
        <p:nvPicPr>
          <p:cNvPr id="5" name="Picture 4" descr="ÐÐ°ÑÑÐ¸Ð½ÐºÐ¸ Ð¿Ð¾ Ð·Ð°Ð¿ÑÐ¾ÑÑ Ð¸Ð½ÑÐ°ÑÐºÑ Ð¼Ð¸Ð¾ÐºÐ°ÑÐ´Ð° Ð¿Ð¾Ð¼Ð¾ÑÑ"/>
          <p:cNvPicPr>
            <a:picLocks noChangeAspect="1" noChangeArrowheads="1"/>
          </p:cNvPicPr>
          <p:nvPr/>
        </p:nvPicPr>
        <p:blipFill>
          <a:blip r:embed="rId3"/>
          <a:stretch/>
        </p:blipFill>
        <p:spPr bwMode="auto">
          <a:xfrm>
            <a:off x="5890726" y="4437112"/>
            <a:ext cx="3049382" cy="2138924"/>
          </a:xfrm>
          <a:prstGeom prst="rect">
            <a:avLst/>
          </a:prstGeom>
          <a:noFill/>
          <a:ln>
            <a:solidFill>
              <a:schemeClr val="accent4">
                <a:lumMod val="40000"/>
                <a:lumOff val="60000"/>
              </a:schemeClr>
            </a:solidFill>
          </a:ln>
        </p:spPr>
      </p:pic>
      <p:sp>
        <p:nvSpPr>
          <p:cNvPr id="6" name="Rectangle 9"/>
          <p:cNvSpPr>
            <a:spLocks noGrp="1" noChangeArrowheads="1"/>
          </p:cNvSpPr>
          <p:nvPr>
            <p:ph type="title"/>
          </p:nvPr>
        </p:nvSpPr>
        <p:spPr bwMode="auto">
          <a:xfrm>
            <a:off x="539552" y="188641"/>
            <a:ext cx="8064896" cy="1602004"/>
          </a:xfrm>
        </p:spPr>
        <p:txBody>
          <a:bodyPr>
            <a:noAutofit/>
          </a:bodyPr>
          <a:lstStyle/>
          <a:p>
            <a:pPr algn="just">
              <a:defRPr/>
            </a:pPr>
            <a:r>
              <a:rPr lang="ru-RU" sz="2000" b="1">
                <a:solidFill>
                  <a:schemeClr val="accent5">
                    <a:lumMod val="50000"/>
                  </a:schemeClr>
                </a:solidFill>
              </a:rPr>
              <a:t>Причиной большинства случаев инфаркта миокарда являются так называемые </a:t>
            </a:r>
            <a:r>
              <a:rPr lang="ru-RU" sz="2000" b="1" u="sng">
                <a:solidFill>
                  <a:schemeClr val="accent5">
                    <a:lumMod val="50000"/>
                  </a:schemeClr>
                </a:solidFill>
              </a:rPr>
              <a:t>нестабильные </a:t>
            </a:r>
            <a:r>
              <a:rPr lang="ru-RU" sz="2000" b="1">
                <a:solidFill>
                  <a:schemeClr val="accent5">
                    <a:lumMod val="50000"/>
                  </a:schemeClr>
                </a:solidFill>
              </a:rPr>
              <a:t>атеросклеротические бляшки, имеющие большое липидное ядро и относительно тонкую «покрышку» из соединительной ткани сверху. </a:t>
            </a:r>
          </a:p>
        </p:txBody>
      </p:sp>
      <p:sp>
        <p:nvSpPr>
          <p:cNvPr id="7" name="Text Box 17"/>
          <p:cNvSpPr>
            <a:spLocks/>
          </p:cNvSpPr>
          <p:nvPr/>
        </p:nvSpPr>
        <p:spPr bwMode="auto">
          <a:xfrm>
            <a:off x="5890726" y="1790645"/>
            <a:ext cx="2929746" cy="2246769"/>
          </a:xfrm>
          <a:prstGeom prst="rect">
            <a:avLst/>
          </a:prstGeom>
          <a:noFill/>
          <a:ln>
            <a:noFill/>
          </a:ln>
          <a:effectLst>
            <a:innerShdw blurRad="114300">
              <a:prstClr val="black"/>
            </a:innerShdw>
          </a:effectLst>
        </p:spPr>
        <p:txBody>
          <a:bodyPr wrap="square">
            <a:spAutoFit/>
          </a:bodyPr>
          <a:lstStyle/>
          <a:p>
            <a:pPr algn="l">
              <a:defRPr/>
            </a:pPr>
            <a:r>
              <a:rPr lang="ru-RU" sz="2000" b="1"/>
              <a:t>Такие бляшки легко повреждаются, в результате чего на их поверхности образуется тромб, который может полностью перекрыть просвет артерии</a:t>
            </a:r>
            <a:endParaRPr lang="ru-RU"/>
          </a:p>
        </p:txBody>
      </p:sp>
      <p:sp>
        <p:nvSpPr>
          <p:cNvPr id="8" name="Text Box 17"/>
          <p:cNvSpPr>
            <a:spLocks/>
          </p:cNvSpPr>
          <p:nvPr/>
        </p:nvSpPr>
        <p:spPr bwMode="auto">
          <a:xfrm>
            <a:off x="2871228" y="5252597"/>
            <a:ext cx="2929746" cy="1323439"/>
          </a:xfrm>
          <a:prstGeom prst="rect">
            <a:avLst/>
          </a:prstGeom>
          <a:noFill/>
          <a:ln>
            <a:noFill/>
          </a:ln>
          <a:effectLst>
            <a:innerShdw blurRad="114300">
              <a:prstClr val="black"/>
            </a:innerShdw>
          </a:effectLst>
        </p:spPr>
        <p:txBody>
          <a:bodyPr wrap="square">
            <a:spAutoFit/>
          </a:bodyPr>
          <a:lstStyle/>
          <a:p>
            <a:pPr algn="l">
              <a:defRPr/>
            </a:pPr>
            <a:r>
              <a:rPr lang="ru-RU" sz="2000" b="1"/>
              <a:t>Инфаркт миокарда может развиться по причине спазма коронарной артерий</a:t>
            </a:r>
            <a:endParaRPr lang="ru-RU"/>
          </a:p>
        </p:txBody>
      </p:sp>
      <p:sp>
        <p:nvSpPr>
          <p:cNvPr id="9" name="Стрелка вправо 11"/>
          <p:cNvSpPr/>
          <p:nvPr/>
        </p:nvSpPr>
        <p:spPr bwMode="auto">
          <a:xfrm flipH="1">
            <a:off x="5419521" y="3625284"/>
            <a:ext cx="381454" cy="412130"/>
          </a:xfrm>
          <a:prstGeom prst="rightArrow">
            <a:avLst>
              <a:gd name="adj1" fmla="val 50000"/>
              <a:gd name="adj2" fmla="val 5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p:cNvSpPr>
          <p:nvPr/>
        </p:nvSpPr>
        <p:spPr bwMode="auto">
          <a:xfrm>
            <a:off x="1187624" y="2204864"/>
            <a:ext cx="7105105" cy="2016224"/>
          </a:xfrm>
          <a:prstGeom prst="rect">
            <a:avLst/>
          </a:prstGeom>
        </p:spPr>
        <p:txBody>
          <a:bodyPr vert="horz" lIns="91440" tIns="45720" rIns="91440" bIns="45720" rtlCol="0" anchor="ctr">
            <a:noAutofit/>
          </a:bodyPr>
          <a:lstStyle>
            <a:lvl1pPr algn="ctr" defTabSz="914400">
              <a:spcBef>
                <a:spcPts val="0"/>
              </a:spcBef>
              <a:buNone/>
              <a:defRPr sz="4400">
                <a:solidFill>
                  <a:schemeClr val="tx1"/>
                </a:solidFill>
                <a:latin typeface="+mj-lt"/>
                <a:ea typeface="+mj-ea"/>
                <a:cs typeface="+mj-cs"/>
              </a:defRPr>
            </a:lvl1pPr>
          </a:lstStyle>
          <a:p>
            <a:pPr>
              <a:defRPr/>
            </a:pPr>
            <a:r>
              <a:rPr lang="ru-RU" sz="4800" b="1">
                <a:solidFill>
                  <a:schemeClr val="accent5">
                    <a:lumMod val="50000"/>
                  </a:schemeClr>
                </a:solidFill>
              </a:rPr>
              <a:t>Что способствует развитию атеросклероза и его осложнений </a:t>
            </a:r>
            <a:r>
              <a:rPr lang="ru-RU" sz="6000" b="1">
                <a:solidFill>
                  <a:srgbClr val="C00000"/>
                </a:solidFill>
              </a:rPr>
              <a:t>?</a:t>
            </a:r>
            <a:endParaRPr lang="ru-RU" sz="600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2"/>
          <p:cNvPicPr>
            <a:picLocks noChangeAspect="1"/>
          </p:cNvPicPr>
          <p:nvPr/>
        </p:nvPicPr>
        <p:blipFill>
          <a:blip r:embed="rId2"/>
          <a:stretch/>
        </p:blipFill>
        <p:spPr bwMode="auto">
          <a:xfrm>
            <a:off x="0" y="199449"/>
            <a:ext cx="9144000" cy="6459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2"/>
          <p:cNvPicPr>
            <a:picLocks noChangeAspect="1"/>
          </p:cNvPicPr>
          <p:nvPr/>
        </p:nvPicPr>
        <p:blipFill>
          <a:blip r:embed="rId2"/>
          <a:stretch/>
        </p:blipFill>
        <p:spPr bwMode="auto">
          <a:xfrm>
            <a:off x="0" y="199449"/>
            <a:ext cx="9144000" cy="6459101"/>
          </a:xfrm>
          <a:prstGeom prst="rect">
            <a:avLst/>
          </a:prstGeom>
        </p:spPr>
      </p:pic>
      <p:sp>
        <p:nvSpPr>
          <p:cNvPr id="5" name="Скругленный прямоугольник 1"/>
          <p:cNvSpPr/>
          <p:nvPr/>
        </p:nvSpPr>
        <p:spPr bwMode="auto">
          <a:xfrm>
            <a:off x="4139952" y="2132856"/>
            <a:ext cx="2088232" cy="1152129"/>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ИНФАРКТА МИОКАРДА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
          <p:cNvSpPr>
            <a:spLocks noChangeShapeType="1"/>
          </p:cNvSpPr>
          <p:nvPr/>
        </p:nvSpPr>
        <p:spPr bwMode="auto">
          <a:xfrm>
            <a:off x="0" y="1447800"/>
            <a:ext cx="9144000" cy="0"/>
          </a:xfrm>
          <a:prstGeom prst="line">
            <a:avLst/>
          </a:prstGeom>
          <a:noFill/>
          <a:ln w="50800">
            <a:solidFill>
              <a:srgbClr val="92D050"/>
            </a:solidFill>
            <a:round/>
            <a:headEnd/>
            <a:tailEnd/>
          </a:ln>
        </p:spPr>
        <p:txBody>
          <a:bodyPr/>
          <a:lstStyle/>
          <a:p>
            <a:pPr>
              <a:defRPr/>
            </a:pPr>
            <a:endParaRPr lang="ru-RU">
              <a:solidFill>
                <a:prstClr val="black"/>
              </a:solidFill>
            </a:endParaRPr>
          </a:p>
        </p:txBody>
      </p:sp>
      <p:sp>
        <p:nvSpPr>
          <p:cNvPr id="5" name="Rectangle 4"/>
          <p:cNvSpPr>
            <a:spLocks noChangeArrowheads="1"/>
          </p:cNvSpPr>
          <p:nvPr/>
        </p:nvSpPr>
        <p:spPr bwMode="auto">
          <a:xfrm>
            <a:off x="508173" y="2132856"/>
            <a:ext cx="8077200" cy="3429000"/>
          </a:xfrm>
          <a:prstGeom prst="rect">
            <a:avLst/>
          </a:prstGeom>
          <a:noFill/>
          <a:ln w="9525">
            <a:noFill/>
            <a:miter lim="800000"/>
            <a:headEnd/>
            <a:tailEnd/>
          </a:ln>
        </p:spPr>
        <p:txBody>
          <a:bodyPr wrap="none" anchor="ctr"/>
          <a:lstStyle/>
          <a:p>
            <a:pPr>
              <a:defRPr/>
            </a:pPr>
            <a:endParaRPr lang="ru-RU" sz="2000" b="1">
              <a:solidFill>
                <a:prstClr val="white"/>
              </a:solidFill>
            </a:endParaRPr>
          </a:p>
          <a:p>
            <a:pPr>
              <a:defRPr/>
            </a:pPr>
            <a:endParaRPr lang="ru-RU" sz="2000" b="1">
              <a:solidFill>
                <a:prstClr val="black"/>
              </a:solidFill>
            </a:endParaRPr>
          </a:p>
          <a:p>
            <a:pPr>
              <a:defRPr/>
            </a:pPr>
            <a:endParaRPr lang="ru-RU" sz="2000" b="1">
              <a:solidFill>
                <a:prstClr val="black"/>
              </a:solidFill>
            </a:endParaRPr>
          </a:p>
          <a:p>
            <a:pPr>
              <a:defRPr/>
            </a:pPr>
            <a:r>
              <a:rPr lang="ru-RU" sz="2000" b="1">
                <a:solidFill>
                  <a:srgbClr val="660033"/>
                </a:solidFill>
              </a:rPr>
              <a:t>Дислипидемия (</a:t>
            </a:r>
            <a:r>
              <a:rPr lang="en-US" sz="2000" b="1">
                <a:solidFill>
                  <a:srgbClr val="660033"/>
                </a:solidFill>
              </a:rPr>
              <a:t>ApoB/ApoA1)</a:t>
            </a:r>
            <a:r>
              <a:rPr lang="ru-RU" sz="2000" b="1">
                <a:solidFill>
                  <a:srgbClr val="660033"/>
                </a:solidFill>
              </a:rPr>
              <a:t>           3,25  (2,81 – 3,76)</a:t>
            </a:r>
            <a:endParaRPr/>
          </a:p>
          <a:p>
            <a:pPr>
              <a:defRPr/>
            </a:pPr>
            <a:r>
              <a:rPr lang="ru-RU" sz="2000" b="1">
                <a:solidFill>
                  <a:srgbClr val="660033"/>
                </a:solidFill>
              </a:rPr>
              <a:t>Курение                                                    2,87  (2,58 – 3,19)</a:t>
            </a:r>
            <a:endParaRPr/>
          </a:p>
          <a:p>
            <a:pPr>
              <a:defRPr/>
            </a:pPr>
            <a:r>
              <a:rPr lang="ru-RU" sz="2000" b="1">
                <a:solidFill>
                  <a:srgbClr val="660033"/>
                </a:solidFill>
              </a:rPr>
              <a:t>Депрессия/Стресс                                 2,67  (2,21 – 3,22)</a:t>
            </a:r>
            <a:endParaRPr/>
          </a:p>
          <a:p>
            <a:pPr>
              <a:defRPr/>
            </a:pPr>
            <a:r>
              <a:rPr lang="ru-RU" sz="2000" b="1">
                <a:solidFill>
                  <a:srgbClr val="660033"/>
                </a:solidFill>
              </a:rPr>
              <a:t>Сахарный диабет                                  2,37  (2,07 – 2,71)</a:t>
            </a:r>
            <a:endParaRPr/>
          </a:p>
          <a:p>
            <a:pPr>
              <a:defRPr/>
            </a:pPr>
            <a:r>
              <a:rPr lang="ru-RU" sz="2000" b="1">
                <a:solidFill>
                  <a:srgbClr val="660033"/>
                </a:solidFill>
              </a:rPr>
              <a:t>Артериальная гипертония                 1,91   (1,74 – 2,10)</a:t>
            </a:r>
            <a:endParaRPr lang="en-US" sz="2000" b="1">
              <a:solidFill>
                <a:srgbClr val="660033"/>
              </a:solidFill>
            </a:endParaRPr>
          </a:p>
          <a:p>
            <a:pPr>
              <a:defRPr/>
            </a:pPr>
            <a:r>
              <a:rPr lang="ru-RU" sz="2000" b="1">
                <a:solidFill>
                  <a:srgbClr val="660033"/>
                </a:solidFill>
              </a:rPr>
              <a:t>Абдоминальное ожирение               1,62   (1,45 – 1,80)</a:t>
            </a:r>
            <a:endParaRPr/>
          </a:p>
          <a:p>
            <a:pPr>
              <a:defRPr/>
            </a:pPr>
            <a:r>
              <a:rPr lang="ru-RU" sz="2000" b="1">
                <a:solidFill>
                  <a:srgbClr val="660033"/>
                </a:solidFill>
              </a:rPr>
              <a:t>Чрезмерное потребление алкоголя</a:t>
            </a:r>
            <a:endParaRPr/>
          </a:p>
          <a:p>
            <a:pPr>
              <a:defRPr/>
            </a:pPr>
            <a:endParaRPr lang="en-US" sz="2000" b="1">
              <a:solidFill>
                <a:prstClr val="black"/>
              </a:solidFill>
            </a:endParaRPr>
          </a:p>
          <a:p>
            <a:pPr>
              <a:defRPr/>
            </a:pPr>
            <a:r>
              <a:rPr lang="ru-RU" sz="2000" b="1">
                <a:solidFill>
                  <a:srgbClr val="006600"/>
                </a:solidFill>
              </a:rPr>
              <a:t>Физическая активность                       0,86   (0,76 – 0,97)</a:t>
            </a:r>
            <a:endParaRPr/>
          </a:p>
          <a:p>
            <a:pPr>
              <a:defRPr/>
            </a:pPr>
            <a:r>
              <a:rPr lang="ru-RU" sz="2000" b="1">
                <a:solidFill>
                  <a:srgbClr val="006600"/>
                </a:solidFill>
              </a:rPr>
              <a:t>Потребление овощей/фруктов         0,70   (0,62 – 0,79)</a:t>
            </a:r>
            <a:endParaRPr/>
          </a:p>
          <a:p>
            <a:pPr>
              <a:defRPr/>
            </a:pPr>
            <a:endParaRPr lang="ru-RU" sz="2000" b="1">
              <a:solidFill>
                <a:srgbClr val="006600"/>
              </a:solidFill>
            </a:endParaRPr>
          </a:p>
          <a:p>
            <a:pPr>
              <a:defRPr/>
            </a:pPr>
            <a:endParaRPr lang="ru-RU" sz="2000" b="1">
              <a:solidFill>
                <a:prstClr val="black"/>
              </a:solidFill>
            </a:endParaRPr>
          </a:p>
          <a:p>
            <a:pPr>
              <a:defRPr/>
            </a:pPr>
            <a:endParaRPr lang="ru-RU" sz="2000" b="1">
              <a:solidFill>
                <a:prstClr val="white"/>
              </a:solidFill>
            </a:endParaRPr>
          </a:p>
        </p:txBody>
      </p:sp>
      <p:sp>
        <p:nvSpPr>
          <p:cNvPr id="6" name="Line 7"/>
          <p:cNvSpPr>
            <a:spLocks noChangeShapeType="1"/>
          </p:cNvSpPr>
          <p:nvPr/>
        </p:nvSpPr>
        <p:spPr bwMode="auto">
          <a:xfrm>
            <a:off x="0" y="6324600"/>
            <a:ext cx="9144000" cy="0"/>
          </a:xfrm>
          <a:prstGeom prst="line">
            <a:avLst/>
          </a:prstGeom>
          <a:noFill/>
          <a:ln w="50800">
            <a:solidFill>
              <a:srgbClr val="92D050"/>
            </a:solidFill>
            <a:round/>
            <a:headEnd/>
            <a:tailEnd/>
          </a:ln>
        </p:spPr>
        <p:txBody>
          <a:bodyPr/>
          <a:lstStyle/>
          <a:p>
            <a:pPr>
              <a:defRPr/>
            </a:pPr>
            <a:endParaRPr lang="ru-RU">
              <a:solidFill>
                <a:prstClr val="black"/>
              </a:solidFill>
            </a:endParaRPr>
          </a:p>
        </p:txBody>
      </p:sp>
      <p:sp>
        <p:nvSpPr>
          <p:cNvPr id="7" name="Rectangle 8"/>
          <p:cNvSpPr>
            <a:spLocks noChangeArrowheads="1"/>
          </p:cNvSpPr>
          <p:nvPr/>
        </p:nvSpPr>
        <p:spPr bwMode="auto">
          <a:xfrm>
            <a:off x="1835150" y="6324600"/>
            <a:ext cx="6172200" cy="533400"/>
          </a:xfrm>
          <a:prstGeom prst="rect">
            <a:avLst/>
          </a:prstGeom>
          <a:noFill/>
          <a:ln w="9525">
            <a:noFill/>
            <a:miter lim="800000"/>
            <a:headEnd/>
            <a:tailEnd/>
          </a:ln>
        </p:spPr>
        <p:txBody>
          <a:bodyPr wrap="none" anchor="ctr"/>
          <a:lstStyle/>
          <a:p>
            <a:pPr algn="ctr">
              <a:defRPr/>
            </a:pPr>
            <a:r>
              <a:rPr lang="en-US" b="1" i="1">
                <a:solidFill>
                  <a:srgbClr val="CCFFFF"/>
                </a:solidFill>
              </a:rPr>
              <a:t>                                                    </a:t>
            </a:r>
            <a:r>
              <a:rPr lang="en-US" b="1" i="1">
                <a:solidFill>
                  <a:prstClr val="black"/>
                </a:solidFill>
              </a:rPr>
              <a:t>Yusuf S. et al.</a:t>
            </a:r>
            <a:r>
              <a:rPr lang="ru-RU" b="1" i="1">
                <a:solidFill>
                  <a:prstClr val="black"/>
                </a:solidFill>
              </a:rPr>
              <a:t> </a:t>
            </a:r>
            <a:r>
              <a:rPr lang="en-US" b="1" i="1">
                <a:solidFill>
                  <a:prstClr val="black"/>
                </a:solidFill>
              </a:rPr>
              <a:t>Lancet, September 3, 2004</a:t>
            </a:r>
            <a:endParaRPr lang="ru-RU" b="1" i="1">
              <a:solidFill>
                <a:prstClr val="black"/>
              </a:solidFill>
            </a:endParaRPr>
          </a:p>
        </p:txBody>
      </p:sp>
      <p:sp>
        <p:nvSpPr>
          <p:cNvPr id="8" name="Rectangle 9"/>
          <p:cNvSpPr>
            <a:spLocks noChangeArrowheads="1"/>
          </p:cNvSpPr>
          <p:nvPr/>
        </p:nvSpPr>
        <p:spPr bwMode="auto">
          <a:xfrm>
            <a:off x="4139952" y="1980456"/>
            <a:ext cx="2209800" cy="304800"/>
          </a:xfrm>
          <a:prstGeom prst="rect">
            <a:avLst/>
          </a:prstGeom>
          <a:noFill/>
          <a:ln w="9525">
            <a:noFill/>
            <a:miter lim="800000"/>
            <a:headEnd/>
            <a:tailEnd/>
          </a:ln>
        </p:spPr>
        <p:txBody>
          <a:bodyPr wrap="none" anchor="ctr"/>
          <a:lstStyle/>
          <a:p>
            <a:pPr algn="ctr">
              <a:defRPr/>
            </a:pPr>
            <a:r>
              <a:rPr lang="ru-RU" sz="1600" b="1">
                <a:solidFill>
                  <a:schemeClr val="accent5">
                    <a:lumMod val="50000"/>
                  </a:schemeClr>
                </a:solidFill>
              </a:rPr>
              <a:t>ОР     (99% ДИ)</a:t>
            </a:r>
            <a:endParaRPr/>
          </a:p>
        </p:txBody>
      </p:sp>
      <p:sp>
        <p:nvSpPr>
          <p:cNvPr id="9" name="Rectangle 5"/>
          <p:cNvSpPr>
            <a:spLocks noChangeArrowheads="1"/>
          </p:cNvSpPr>
          <p:nvPr/>
        </p:nvSpPr>
        <p:spPr bwMode="auto">
          <a:xfrm>
            <a:off x="228600" y="228600"/>
            <a:ext cx="8534400" cy="990600"/>
          </a:xfrm>
          <a:prstGeom prst="rect">
            <a:avLst/>
          </a:prstGeom>
          <a:noFill/>
          <a:ln w="9525">
            <a:noFill/>
            <a:miter lim="800000"/>
            <a:headEnd/>
            <a:tailEnd/>
          </a:ln>
        </p:spPr>
        <p:txBody>
          <a:bodyPr wrap="none" anchor="ctr"/>
          <a:lstStyle/>
          <a:p>
            <a:pPr algn="ctr">
              <a:defRPr/>
            </a:pPr>
            <a:r>
              <a:rPr lang="ru-RU" sz="2400" b="1">
                <a:solidFill>
                  <a:srgbClr val="002060"/>
                </a:solidFill>
              </a:rPr>
              <a:t>9 факторов риска, определяющих риск </a:t>
            </a:r>
            <a:endParaRPr/>
          </a:p>
          <a:p>
            <a:pPr algn="ctr">
              <a:defRPr/>
            </a:pPr>
            <a:r>
              <a:rPr lang="ru-RU" sz="2400" b="1">
                <a:solidFill>
                  <a:srgbClr val="002060"/>
                </a:solidFill>
              </a:rPr>
              <a:t>инфаркта миокарда во всем мире</a:t>
            </a:r>
            <a:endParaRPr/>
          </a:p>
          <a:p>
            <a:pPr algn="ctr">
              <a:defRPr/>
            </a:pPr>
            <a:r>
              <a:rPr lang="ru-RU" sz="2400" b="1">
                <a:solidFill>
                  <a:srgbClr val="002060"/>
                </a:solidFill>
              </a:rPr>
              <a:t>(5 континентов, </a:t>
            </a:r>
            <a:r>
              <a:rPr lang="en-US" sz="2400" b="1">
                <a:solidFill>
                  <a:srgbClr val="002060"/>
                </a:solidFill>
              </a:rPr>
              <a:t>52 </a:t>
            </a:r>
            <a:r>
              <a:rPr lang="ru-RU" sz="2400" b="1">
                <a:solidFill>
                  <a:srgbClr val="002060"/>
                </a:solidFill>
              </a:rPr>
              <a:t>страны)</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noChangeArrowheads="1"/>
          </p:cNvPicPr>
          <p:nvPr/>
        </p:nvPicPr>
        <p:blipFill>
          <a:blip r:embed="rId2"/>
          <a:stretch/>
        </p:blipFill>
        <p:spPr bwMode="auto">
          <a:xfrm>
            <a:off x="3265662" y="1268273"/>
            <a:ext cx="5324475" cy="5200650"/>
          </a:xfrm>
          <a:prstGeom prst="rect">
            <a:avLst/>
          </a:prstGeom>
          <a:noFill/>
          <a:ln>
            <a:noFill/>
          </a:ln>
        </p:spPr>
      </p:pic>
      <p:sp>
        <p:nvSpPr>
          <p:cNvPr id="5" name="Rectangle 6"/>
          <p:cNvSpPr>
            <a:spLocks noChangeArrowheads="1"/>
          </p:cNvSpPr>
          <p:nvPr/>
        </p:nvSpPr>
        <p:spPr bwMode="auto">
          <a:xfrm>
            <a:off x="516017" y="1628800"/>
            <a:ext cx="2520404" cy="2031325"/>
          </a:xfrm>
          <a:prstGeom prst="rect">
            <a:avLst/>
          </a:prstGeom>
          <a:noFill/>
          <a:ln>
            <a:noFill/>
          </a:ln>
        </p:spPr>
        <p:txBody>
          <a:bodyPr wrap="square" anchor="ctr">
            <a:spAutoFit/>
          </a:bodyPr>
          <a:lstStyle/>
          <a:p>
            <a:pPr algn="ctr">
              <a:defRPr/>
            </a:pPr>
            <a:r>
              <a:rPr lang="ru-RU" b="1"/>
              <a:t>Суммарный риск может быть </a:t>
            </a:r>
            <a:endParaRPr/>
          </a:p>
          <a:p>
            <a:pPr algn="ctr">
              <a:defRPr/>
            </a:pPr>
            <a:r>
              <a:rPr lang="ru-RU" b="1"/>
              <a:t>значительно повышен при незначительных отклонениях от </a:t>
            </a:r>
            <a:endParaRPr/>
          </a:p>
          <a:p>
            <a:pPr algn="ctr">
              <a:defRPr/>
            </a:pPr>
            <a:r>
              <a:rPr lang="ru-RU" b="1"/>
              <a:t>нормы отдельных факторов риска</a:t>
            </a:r>
            <a:r>
              <a:rPr lang="ru-RU"/>
              <a:t> </a:t>
            </a:r>
            <a:endParaRPr/>
          </a:p>
        </p:txBody>
      </p:sp>
      <p:sp>
        <p:nvSpPr>
          <p:cNvPr id="6" name="Rectangle 2"/>
          <p:cNvSpPr>
            <a:spLocks/>
          </p:cNvSpPr>
          <p:nvPr/>
        </p:nvSpPr>
        <p:spPr bwMode="auto">
          <a:xfrm>
            <a:off x="323528" y="16024"/>
            <a:ext cx="8051125" cy="1412875"/>
          </a:xfrm>
          <a:prstGeom prst="rect">
            <a:avLst/>
          </a:prstGeom>
        </p:spPr>
        <p:txBody>
          <a:bodyPr vert="horz" lIns="91440" tIns="45720" rIns="91440" bIns="45720" rtlCol="0" anchor="ctr">
            <a:normAutofit/>
          </a:bodyPr>
          <a:lstStyle>
            <a:lvl1pPr algn="ctr" defTabSz="914400">
              <a:spcBef>
                <a:spcPts val="0"/>
              </a:spcBef>
              <a:buNone/>
              <a:defRPr sz="4400">
                <a:solidFill>
                  <a:schemeClr val="tx1"/>
                </a:solidFill>
                <a:latin typeface="+mj-lt"/>
                <a:ea typeface="+mj-ea"/>
                <a:cs typeface="+mj-cs"/>
              </a:defRPr>
            </a:lvl1pPr>
          </a:lstStyle>
          <a:p>
            <a:pPr>
              <a:defRPr/>
            </a:pPr>
            <a:r>
              <a:rPr lang="ru-RU" sz="2800" b="1">
                <a:solidFill>
                  <a:schemeClr val="accent5">
                    <a:lumMod val="50000"/>
                  </a:schemeClr>
                </a:solidFill>
              </a:rPr>
              <a:t>Факторы риска усиливают действие друг друга</a:t>
            </a:r>
          </a:p>
        </p:txBody>
      </p:sp>
      <p:pic>
        <p:nvPicPr>
          <p:cNvPr id="7" name="Picture 2"/>
          <p:cNvPicPr>
            <a:picLocks noChangeAspect="1" noChangeArrowheads="1"/>
          </p:cNvPicPr>
          <p:nvPr/>
        </p:nvPicPr>
        <p:blipFill>
          <a:blip r:embed="rId3"/>
          <a:stretch/>
        </p:blipFill>
        <p:spPr bwMode="auto">
          <a:xfrm>
            <a:off x="1065812" y="3660125"/>
            <a:ext cx="1420813" cy="18716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ChangeArrowheads="1"/>
          </p:cNvSpPr>
          <p:nvPr/>
        </p:nvSpPr>
        <p:spPr bwMode="auto">
          <a:xfrm>
            <a:off x="0" y="6196045"/>
            <a:ext cx="9144000" cy="692150"/>
          </a:xfrm>
          <a:prstGeom prst="rect">
            <a:avLst/>
          </a:prstGeom>
          <a:solidFill>
            <a:schemeClr val="tx2">
              <a:lumMod val="20000"/>
              <a:lumOff val="80000"/>
            </a:schemeClr>
          </a:solidFill>
          <a:ln w="9525">
            <a:noFill/>
            <a:miter lim="800000"/>
            <a:headEnd/>
            <a:tailEnd/>
          </a:ln>
        </p:spPr>
        <p:txBody>
          <a:bodyPr wrap="none" anchor="ctr"/>
          <a:lstStyle/>
          <a:p>
            <a:pPr algn="ctr">
              <a:defRPr/>
            </a:pPr>
            <a:r>
              <a:rPr lang="ru-RU" sz="1600"/>
              <a:t>Национальные рекомендации «Кардиоваскулярная профилактика 2017»</a:t>
            </a:r>
          </a:p>
        </p:txBody>
      </p:sp>
      <p:sp>
        <p:nvSpPr>
          <p:cNvPr id="5" name="AutoShape 2" descr="data:image/jpeg;base64,/9j/4AAQSkZJRgABAQAAAQABAAD/2wCEAAkGBxQQEBUUDxQVFBUVFBcVFBUWFxQXFhYXFRUWFhgUFBUYHSggGBolGxQUITEhJSkrLi4uFyA0ODMsNygtLisBCgoKDg0OGxAQGiwkICQsLCw0LCwsLCwsLCwsLCwsLCwsLCwsLCwsLCwsLCwsLCwsLCwsLCwsLCwsLCwsLCwsLP/AABEIAM8A8wMBEQACEQEDEQH/xAAcAAEAAQUBAQAAAAAAAAAAAAAABgECBAUHAwj/xABCEAABAwICBgcEBwcEAwEAAAABAAIDBBEFIQYSMUFRYQcTIjJxgbFSYpGhFCNCcoKiwTNDkrLC0fAkU2OTg+HxFf/EABsBAQACAwEBAAAAAAAAAAAAAAAEBQECBgMH/8QANxEAAgEDAgMFBwIGAgMAAAAAAAECAwQRITEFElETIkFh4QYycYGRobEU0SMzQlLB8HLxJDRD/9oADAMBAAIRAxEAPwDuKAIAgCAIAgCAIAgCAIAgCAIAgCAIAgCAIAgCAIAgCAxJ8RjY7Vc8B3Dx48F4zuKcHiT1PSNKcllIyWOBFwbjkvVSTWUebWNC5ZAQBAEAQBAEAQBAEAQBAEAQBAEAQFr3gbSB45LGUjKTexjPxKEd6WMeL2D9VhzivE3VCq9ov6MMxGF3dljPg9p/VFOL8TLoVFvF/QyWvB2EHwWU0zzaa3LlkwEAQBAEAQBAafGsW6v6uLOQ/Bo4nnyUG7u1SXLH3iTb2/Pq9iOtZqjWfmTmSdpKo223llqsJYRhS6TmlcHA6zftMvtHLgeakW9xKk9Njxq0Y1N9+pPcNrmVETJYjdj23B/Q8CDlZdBCanHmRUyi4vDMpbGoQBAEAQBAEAQBAEAQBAUQGlxnSimpMpZBrew3tP8AMDZ52XhVuadP3mTrXhtzc6046dXoiF4n0mSOypoWsHtSHWP8DbAfEqvqcSf9COit/ZmK1rTz5L92Rmu0prJu/USAcGHqx4di2Shyu6st5FvR4TZ09qa+ev5NRK8vN3kuPFxLj8SvFyk9WyfGnCGkUl8EWao4IemWUIHBDOWXwyuYbxucw8WktPxC2U5R2Z5ypQl70U/ikbei0trIbalQ9wG6S0g/Pc/Ar3hd1Y+JX1uD2VXeml8NPQlGFdJ7xYVUIcN74jY/wOJB/iUuHEf70U1x7MrehP5S/f0Jtg2ktNV/sJAXew7svH4Tt8Qp9OvCp7rOeuuH3Fs/4kdOu6NuF7EIqgCA0+OYv1XYjzkPwaOJ58lBu7tUliPvEq3t3U1exHouxdz8ybkk7STvJVG228ss+XTCNFjmMADLLL/LIkZSwQ2aV0zuSyZOp9FzXtppGuvqiS7PNo1gOV7fEq44c24NPqVl7jnJqrEhhAEAQBAEAQBAEAQAoDWY3jkNGzWnda/daM3OPBrd/jsXlVrRpLMiVa2da6ny0lnz8Ecx0g06nqbtivBHwae2R7z93gPmqevfTnpHRHY2PAaFDvVO9L7IihUFvO5epJaIohsEBRZQKFAEBQlAUQBAAbZjIjMEZEHiDuWybWqMNJrDJho70gT09m1F54+JP1gHJ32vA/FTqN9OGktUc/fez9Gt3qPdl9vQ6hguMw1cevA8OG8bHNPBzdoKtqdWNRZizjrm0rW0+SrHH+TwxvF+q7Eech+DRxPPkot3dqksR942t7d1Hl7EdZHqguecznc5kniqNtt5bLNNLRGmxnEgGkA58NmSwhnUhcsplfnsvuW5sSzRPRg1TgSC2JvedvJ9lp3nnuUi2tpVXnwI1xXVNYW51Wlp2xsDIwGtaLABX0IRgsRKpycnlnstjAQBAEAQBAEAQBAUQEU0w0wZRgxxWfOR3fssvvfb+X0UK6u1S0W5c8L4RO7fNLSHXr8Dk9dWyTvMkzi952k+gGwDkFSTqSnLMmd1b29OhBQprCMdaHuUQBAUusoHpBTvk/Zsc/7rXO9At1CT2R5TrU6fvyS+LM5mjtW4XFNN/wBbv1C9FbVX/SyM+JWi3qx+ok0dq2jtU03/AFuPoFh29Vf0sR4laPRVY/U108Do/wBo1zPvNLfVaOEluiVCrTn7kk/gzzWp6BAUQBDKJBojTTCYSxPdGG7x9v3bHIt8fXZtGrKm8xZS8XrUXT7KSUn+CddWGm5NztJO87SbrRtt5ZzieF0NFjmMWFr7EwEsEQqql07hfYP8uspYCJXopot9KdexbE22s/j7refE7lJtraVZ5exHuK6prC3Op0tO2NgZGA1rRYAbAFfQhGCxEqnJyeWey2MBAEAQBAEAQBAEBRARHTnSwUjeqhIM7h/1tP2jz4DzUK7uuyXLHcu+EcKd1Lnn7i+/kckkkLiXOJLibknMkneSqJycnlneQgoJRisJFqwblEBfDE57g1jS5xNg1oJJ8AFtGLk8I0nUjCPNJ4XmTTBOjiaSzqp3Ut9htnP8zsb81Y0uHyes3g5y79pKcO7QXN5vRE2wzQ2jgtqwh7vak7Z+eQ8grCna0obI5y44td13rNpdFob1kYaLNAA4DIL3SwV7bbyy4LJgFAWyRBws4Bw4EAj4FYwjKbTymR/FNCaOe94hG72ouwfgMj5hR52lKfgWVvxi7oPSeV0epBsc6OJ4rupnde32TZsg8tjvl4KBV4fKOsNTpLP2jo1O7WXK+vh6ELkYWktcC1wNiCCCDwIOxQHFp4Z0UJRksxeV5G1wLBjO7Wdkwfm5DlzWrZXX9+qK5I+9+Ce08DYmjIAAZBanMSk5PLNXi+KFmzh8kNGskMq5XSvOtxWxklGh+izql2s67YmntO4+63nz3KTbWzrS8iNXrqmsLc6vS07Y2BkYDWtFgBuV9CEYLCKpycnlnstjAQBAEAQBAEAQBAEBpNLMebQ05fkXu7MbeLuJ5DaVHuK6owz4k/h1jK8rKC28X5HE6modI9z5CXPcdZxO8neuelJybbPo1KlClFQgsJaHktT1KIAgOh9GOKU7SYXMayd17Sb5R7NzsI4bCrawrQxytYf5OR9obW4b7VSbh0/t/wB6nSQrU5MqgCAIAgCAIChQEQ02oKaezXsDphaz25Oa3g4jaDw88lV39Smly/1Fvwy5uKD7ksR6GHSxiFuQAsLAW2eCqCTNuTbe5pcYxcNuspGGRKorXzO2kBZwYR44riQgbnYyEdlvD3nW3eq9aNFzeuxIo0XP4HZ9BcbiraKN8ADNUaj4x+7eNreY3g7wVf0uXl7qKG7oypVXGRIl6kcIAgCAIAgCAIAgCAte4AEk2AFyeSZxqFq8HD9LscNbUueD9W3sxD3Qe94uOfw4Lnbqt2s8+CPovCrFWlBJ+89X+3yNKoxalEAQFwCxkwerBbMZEbCMiOYKxzHnJJrDOo6E6XdeBDUm0oya8/vBwPv+qu7O9U+5Pf8AJxPF+E9g+1pLu+K6ehNLqyKAqgCAIAgCAwMUlk1S2AtEh2F1yG87DaVpUUnHEdzaPKn3iE1Uc9IdaqaHgn9o3O5PHnyK5+vbVacsy18y2pVYTWI6GvxXGWvbrNItbM3yXgeq0IrLUda4i5tnbmhsY2KYgymYAGgyEdkcPecOHqvalRc3l7HtSoubz4EPmlc9xc83JNySrBJJYRaQgksIlvRppKcPqxrn6mWzJRuGfZk/CT8CV6UqnLIicQs+3pZW619D6KaclYHIlUAQBAEAQBAEAQBAQ3pMxfqKXqmGz5yW8xGO+fO4b+JQr6tyU8LxL3gFn21xzyWkdfn4HJFQneBDJk4bQvqJmRRi7nusOXFx5AXPkvSlTdSSiiPc3EKFJ1J7L/cGVjmCSUUxjmHNjx3Xt4jnxG5bXFGVKWGeFlf07unzw+a8UYTQozJbZ6NatWatnozLMZEbLbRzBWM4POSTWGdM0L0r660NQbSgWY7dJyPv+qvbG+VTuT3/ACcZxXhXYN1aS7vTp6EyurQoiqAIAgMeontk3veiAsjYGC7tqA0GkGJtLC11i0ixBzBHBYlFNYZmLw8o41ikD4amwJ6mU9nlyPhl4hVV1bxgsotLerzrzJdotorJVXIOo0AjXIuNa2QA352vyUW2tnWefA3rV40t9TmOMUssU8kdTfrWPLX34jeOVrEcrKa48vdL2hKM4KUdmYzQtWyVFHoAtT1SPoDoqx41dC1rzeSA9U7iWgdhx/Dlfi0qxoT5onG8VtuxrtraWpNF7FaEAQBAEAQBAEAKA4r0gYl9Ir5LG7YrRN4dnvHx1i4eQVBfVOerjpofQeBW3Y2ifjLX9vsRxQy5CGDpvRXgobG6peO0+7I+TAe0R4uH5Vc8Po4jzvxOM9or1zqK3i9I6v4+hL8cweOrhMco5tcO8x25zSptajGrHlkUVpd1LaoqkH6o47jeCyUcpjlHNjh3XjiOfEblzdxRlSlyyO+sr6ndU+eG/iuhhgKMyU2XgLBq2Xty2ZcCNo5hYzjU1aTWGdI0O0q64CGoNpNjXf7nI+96q/sb9VP4c9/ycdxXhTot1aS7vTp6EwBVqUZVAYlZWavZbm705lAWw2aLnbzQGlxvFw0HNAQ2aV0zrnYgNlTaJfTWtD+yxsjXF282vdreZvt3LxrUlUSR60qjpvKOg01M2NgZG0Na0WAGwL0hBQjyo85ScnlnK+m3R3JlbGMxaKa3A9x587t828FHuIacxe8FuO86L+KOSAKFk6ZIussG5OOiHFvo+ICMmzahpjPDWHaYT8C38akW0sTx1KjjVv2lvzreOvyO9BWBx5VAEAQBAEAQBAY2I1QhhkkOxjHP/hBP6LWcuWLfQ9KNN1akYLxaX1Pn18hcS52ZcSSeZzK5iTy22fU4QUIqK2RatTc9KaAyPaxvee4MHi4gD1W0I80kjzq1FTpuo9km/ofQGH0jYYmRs7rGho8hZdPCKjFJeB8trVXVqSnLdvJkrY8zX41hEdXEY5Rza4d5p3OaV41qMKseWRItbqpbVO0pv1ORYzg8lJKY5Rza4d144j9RuXM3FCVGXLI7yzvad1T54fNdDCAUYlMvCwYLHSW2ZW2EbuYW0cp5RhrKwzouhel4ntBUG0uxjjsk5H3/AFXQ2V72i5J7/k5DivCnRbq0l3fFdPQlFbWavZZm4/LmVZlEYkbAwXdt2/8A1AaPGsX1b2P+ckBF3VDp3XOxASPR/AzKbuyYNp48ggJtFGGgBosBkAgL0BgY9hraqmlhfskY5vgSOyfI2PktZRysHrRqunUU14M+XpoixzmuFnNJa4cCDYj4hVTWHg+gU5KUVJeJaFg9MHvRVJikZIzvRva9viwhw+YRPDyaVKanBxfimfU1LMJGNe3Y5ocPBwuPVW6eUfOpRcW4vwPVZMBAEAQBAEAQEb6QqjUw6b3tVn8TgD8rqLeSxRbLTgtPnvYJ+Gv0RxZc8fRiiGCSdHdL1uIxX2MDpD+Fth83NPkptjDmqp9Cm49VdOzljxaX+/Q7Sr4+flUAQGvxnCY6qIxyjm1w7zTuc0rwr0IVo8siRa3VS2qc8P8As5PjOESUkupKObXDY8cRz4jcuYuLedGXLI7mzvad1Dnj810Na968EiYY0j16pGTFkmtmDYjMEZEHiOa9YLDGM6M6FoPpg2b6mpNpvsPP73kT7fqr21uedcstzkeLcIdFutSXd8V09Db41i4aDmpxz5DppXTO5ICS6MYGZHaxyYNp48ggJ7FGGgBosBkAgL0AQFCgPnTpIoeoxSoAFg5wkH/kaHH8xcq2vHE2dxwqp2lrF9NPoRqy8CywVCGT6O6PKrrcLpXcItT/AKiY/wChWlF5ppnBcSp8l1UXnn66kiXqQQgCAIAgCAICGdKr7ULRxmZ8muP6BQOIP+F8y/8AZyObvPSL/wAHJFSYO7KEoCddEcV6qZ29sIH8bwf6FZcNj3mzmPaeeKNOPVv7L1Oqq4OMCAIAgNfjOEx1URjlHNrhtafaaV416Ea0eWRItbmpbVFOH/Zx3SHCpKOUxyjiWOHde3iP1G5c3WtpUZcrO7sryndU+aHzXQ0csixGJMW5hTSr2jE2wYjpc7jIjMEbiN4UiKwZeGsMk+E44agiOZ3b2A+34+96qyoV+ZcstzjOLcJ7FurSXd6dPQnujeAGY3dkwbTx5Dn6KWUBPoYQxoa0AAZAID0QBAEAQHDumuG2IMd7VOz5PkH9lAutJHW8AlmhJdGQBRS/wVCwbJHeuiF98LYPZkkH5y79VZW38s4fjaxeS+CJqpBUhAEAQBAEAQEI6WR/o4zwnb/I9V/EF/CXxOh9m3/5T/4v8o5OSqU7kICfdEB+vqB/xs+Tnf3Vrw3eRy3tR/Lp/F/hHUVanHBAEAQBAaLSiiiqojDILk5hw2xnc4Hjy3715VaMaseWRJtLqdtUVSH06nE9JMJlopermG3Njx3Xt4t/UblSzoOnLDO9sr2ndU+aHzXQ0Msl1sokw8SVsatlodZbHnLD0Z2boy06bO1tLUkNlaLRuyAlA3HhJ67dqsKFbm7r3OO4pwvsW6tL3fwdIBUkpCqAIAgCA4r03u/10I4U4+ckigXfvI6z2eX8Kfx/wc6soh0WC4BDZI7p0Ottho5zSH0H6Kxtv5Zw/HXm7fwROVJKcIAgCAIAgCAiPShFrYeT7Mkbvnq/1KHfrNFl37Pz5b1LqmvsceVCd+UJWQTLopqNWuc324XDza5pHy1lYcPeKjXkc97S082sZdJflHXlcnDBAEAQGFW1mr2Wd4/LmeaAxGMDBd23bzQEW0ydFURGOUXG1pG1pGxzTuPqtKlNVFhkq0u6ltUU4fTqccr6N0LtV34XbnDiP7KrqU3B4Z3Vpe07mnzw+a6GJdaklstJQ82yjXkEEEgg3BGRBGwg7isnnJJrDO19Gun4qg2mrHWnGTHnISgbjwf6qfRrc2j3OT4lwx0X2lP3fx6HR1JKYIAgKFAcI6XqkPxNwH7uKNh8bF/9YVbdPMzteAw5bXPVshVlHLvBUBYNjv3RVBqYVDf7Rkd8ZXgfIBWlsv4aOB41JO8njy/CJcvcqwgCAIAgCAIDT6X0nXUM7Bt6tzh4s7Y+bQvG4jzUpLyJvDqvZXVOfmvvocHuucPppRDBtdFq76PWwSE2AkAd9192E/BxPkve2nyVUyDxOh21pOHjjK+Wp3sLoj5oVQBAYdbWavZZm705lAYbGBou7MnPPegNHjWLhoOaAh0srpnZ7EBuMP0RbXMLZQWs9sd4O9y+9aVIKawyTa3VS2nzwfqcy0o0elw+cxTjLMxvHdkb7TeB4jd8Ca2dNweGdraXsLmnzR+a6GlK0JDZRDBexxBBBIINwRkQRsIO5M4M8qawztnRtp+KoCmq3WnGTHnISgbj/wAnqp9GvzaPc5PifDHRfaU13fwdGUkpQgLXG21AfM2kmIfSayebc+Rxb929m/lAVRUlzTbPo1jR7K3hDojWrzJZVYMn0zoxRdRRU8R2shYHfe1RrfO6uaaxFI+a3dTtK85rxb/Js1uRwgCAIAgCAICjxcWOw5FAnjU+e8ZoTT1EsR/dvc0fdvdp82kHzXN1ock3E+oWVdV6EKnVffxMNeRKBQwdz0Kxf6XRxvJu9o1JPvNyv5ix810VvU7SmmfNuKWjtrqUPDdfBm+XuV5h1tZq9lne9OZQGGxgaLu27eaA0eNYuGg2KAh00rpnXOz1QEj0bwAzG7smDaePIc0BPoYQxoa0WAyACA1ukmARV8BinGW1rh3mO3OaePrsWk4KawyRbXM7eanB+p886UaOzYfOYpxlmY3juyN9pvA8Ru+BNdODg8M7O0u4XMOaPzXQ09l5ktIuCGyRcxxBuDYg3BGRBGwgoZ5U1hnaujbT4VIFPVm04yY85CUDcff9VOoV+buvc5LinC3Qfa013fx6HRbqUUZFekrGvolBJY2fL9VHxu4HWd5N1j42XjXnywZZcKtu3uUnstWfPyqjv0AsGcG50Swz6VWwRWuHSAu+43tOv+FpHmvSlHmmkROIVuwtpz8vu9j6SCuD5wVQBAEAQBAEAQBAcr6WMK1Jo6hoykGo/wC+wdk+bcvwKp4hTw1NeJ2Xs1dc1OVB7rVfB7/f8kCVYdQUQEr6O8f+iVOpIbRTWaeDX/Zd+h8RwU6yr8k8PZlFx6w/UUe0gu9H8eKOtVtZq9lmbv5eZV2cEYrGBgu7ac896A0WN4uGg5oCHTSumdns/wAzQEj0bwAzG7smA5nifZCAn0EQY0NYAABYAID0QBAarSTAIa+AxTjLa1w7zHbnsO4+uxaTgprDPe2uZ281OD9T550n0dmw+cxTi4OccgHZkb7TeB4jd8Ca2pBweGdtZXcLmHNH5roakBeZNSKobFzHEEEEgg3BGRBG8FYyZ5U1hnaejjT0VIFPVuAmAsx5sBKBuPB/qrChX5u7Lc4/ivCXQfa0l3enQgnSPpJ9Oqz1ZvDFdkfBxv2pPMgW5AKLcVeeWmyL7g9j+mo5ku9LV+XRETCjlukXAIbYOpdC2D9qWqcNn1MfibOeR+UX8VNs4byOV9o7pd2gvi/8HWAp5yoQBAEAQBAEAQBAarSXBxWU0kJyLhdh9l7c2n4/K68q1PtIOLJdjdSta8aq8N/h4nBZonMcWvFnNJa4HcQbEfFc7KLi8M+mQnGcVKOqepYtTckWiujJq3a8gIhBz3F/ujlxKnWlq6j5nsUXF+Lq1j2dP339jq8MQjbc7h5q6SwcG3l5ZpMbxcNBzWTBDppXTOvuQEj0bwAzG7smDaePIICfQxBjQ1osALAID0QBAEAQGq0kwGKvgMU4y2tcO8x257Tx9di0nBTWGSLa6nbTU4P1PnvSfR2XD5zFOMjnG8d2RvtN4HiN3wJrKlNweGdxZXlO5p80fmuhqbLzZNSKgIbpFwWDOCqwbIqAsGyRk0FI+aRkcQu97g1o5k2+CzFOTwjSrVjRg5yei1Po/R/Cm0lNHCzYxtifacc3OPMkkq5hDlioo+aXVxK4qyqS8TZLc8AgCAIAgCAIAgCAIDmPSjo5qu+lxDI2E4G47GyegPkqu+of/RfM672d4iv/AFpv/j/lfsR3RTRp1W7XeCIQfN5H2Ry4ny8I9rauo+Z7Fhxbi8bWPZ09Zv7HVaanbCwAAAAWAGyw3BXaSSwjg5zc25SeWzTY3i4aDn/6WTUh00rpnZ7P8zQEj0bwAzG7smA5njyHNAT6CEMaGsFgBYAID0QBAEAQBAEBqtI8Bir4DFOMtrXDvMduc07j67FpOCmsMkWt1UtqinB+p8/aTaPS4fOYphkc43gdmRvtN58Ru+BNXUpuDwzvLK8p3VPmh810NQvMmlQFgykXBYN0i4BDZI6x0R6L6o+mTDNwLYAdzTk6Tz2DlfirC0pYXOzj/aDiHO/08Htv8enyOoBTTmAgCAIAgCAIAgCAIAgNRieIxFzqa7XSOZ2ozY2Y64u4c81q8bM2i3FqSeqPOmp2xMAAAAFgBuA2WWUsLC2E5SlLmlq2abGsXDQc1k1IdNK6Z2exAYeO4wyiZYWdK4dhvAH7T+XqvKpVUV5k6ys5V5ZfuoaGdKklOBFXN62PdI0ASMud7cg8Z8j4rxhXa94s7nhMZa0tH0OwYLjkFYzXppWyDfY9pvJzTm0+IUmMlLYo6tCpSeJrBsLrY8iqAIAgCApdAa3G8ego2a1TK1nAE3c77rRmVpOcY7s97e2rV5ctOOTjmn2nf/6AEUUQbE12sHPAMhIyuNzBtyGZ47lAr3HPolodfwvhP6Z9pOXe6Lb1ISopelwCwbJFUM7Ew6PtDzXy68oIp4z2z/uEZ9W39TuHMqRb0Od5exTcX4orWHJD339vM7tFGGgBosALADIADYAFaI4Jtt5ZesgIAgCAIAgCAIAgCA1eNYj1QDWEa7tm/VG9xHosZMkNx2hkcWzxPtURklusey8G2sx/I2FuFvhjcyauXTWRr+qq2dW4jWaQ4Pa4DI6rhvFxcHcVjLQ3MSWV0zrnZ/ma3NTDx3GW0TLCzpnDsM3N99/Llv8AmvKpVUSfZWUq7y9Ec5qJ3SPL5HFznG7nHaSoLeXlnU0qaguWOxRoWrZ7xiZNJUvicHxPdG4bHMJa4eBCwm1sbypQmsSWSa4P0p10NhKWVDR/uCz7cnst8wV7RuZrcrK3BLeescx/BLKLpjhI+vppWH/jcyQfm1F7K6j4or58Aqp9ySfx0NrF0q0BGZlbyMZ/QlbfqYEZ8Eu09En8xL0q0DRkZXchHb+YhP1MDMeCXbeyXzNTW9MMQH1FNI4/8jms/l1l5u7XgiXT9nar9+aXw1/YiuL9JtdPcRuZA07ox2rc3uufMWXjO6nLbQtLfgVtT1lmT89iITzukcXSOc9x2ucS5x8Scyozbe5cwpxgsQWF5HmsHokXALBskVQzsSvQjQyTEHhzrsgae3JvdbayPieewfJSKFB1Hl7FRxPi0LSPLHWb8OnmzumH0McEbY4WhjGCzWjd/c81aRiorCOEq1JVZuc3lsylk8wgCAIAgCAIAgCAICP6S6QiD6qGzp3NJDcjqCxs94vxyA3nlcoERSgmYbuklc8nWIL3DtNyLidgIBIbe27gVqbHniuJhoN3AGxt5DIIDnGmHWSQl4BBYWyM4gXHaHkVkwdI0Dwg1UTJD+zt3uI9kLC2DND0gdGkzHvqKMunY4lz4znKz7vtt5DMWG1RqtJ7ovrDiFPCpz0/BzTUsc8rZW/uorL+Czqi4BanukXBYNioQzgqFg2RVGbJFQsGyRcENgsGSoCwbJFwCwZSL2MJIABJJsAMySdwG9NzLaisyZ0jQ3ozfIWy14LGbRDse775HdHLb4KbRtc6zOZ4lx+Mc07fV/3fsdapqdsbAyNoa1os1rQAABuACnpY2OSnJzblJ5bPVZNQgCAIAgCAIAgCAIAgOR9K1L9HroqnLVlj6tzLd8xm5DyTYZFlvu/EEYja+KSHVu17S1rQG5PaCMmuzPsHPLZsvZamxY3qgxxLrx2a6Nr8wAbg6t8yNh25ckBvsF0NbVtLahr2whpbvaXBwDtVjtuqL97/AAZMHRKGiZBG2KFoYxjQ1rRsAG5ZMHvZARfSnQSlr7ue3q5f92OwcfvjY/zz5heU6UZE614hWt9IvK6M5TpB0Z1lLcxtFRGPtRX17e9Ftv8Ad1lEnbyjtqdHbcYoVdJPlfnt9SHPjLSQ4EEZEEWI5Ebl4PQtoyUllPQpZam6KobJFQsGyRcAhskFgyXALGTZI9Ioi9wa0FzjkGtBJPgBmVlJvYxKUYLMnheZM8A6Naups6YfR2cX5vPhGM/4rKRC1nLfQprrj1vR0p95+W31OpaNaG0tCLxM1pN8r7F/luaPBTadGMNjlrzidxdPvvC6LYkNl7FeVQBAEAQBAEAQBAEAQBAEBptLsDbX0csDrazmkxuP2ZAOw74/IlAcLPR3isbJHmIsEYu4RzAmUbbRtYT1lrZh1t1rpgzk6D0e6IzPa6bFWk3sIoX2bYZ3e9jQM+APE8UwYydLAQFUAQBAUsgMDFMEp6oWqYY5OBc0Fw8HbR5FayhGW6PWlXqUvck0RHEOiiikziMsPJrtZvweCfmvGVtB7aFpS45cx97D+PoaGp6HHfuqpp4B8ZHzDj6Lydp0ZOh7RJe/T+jMF/RDVDZLAfOQf0rT9JLqe8faKj4wZVnRFVb5YB5yH+lP0kupl+0VHwgzPpuh51/raocwyMn5l36LZWfVnjP2k/tp/Vm/w7osoo85OtmPvP1R8GAeq9Y2sFvqQKvHrufu4j8F+5LcNweCmFqeKOPjqtAJ8TtPmveMIx2RVVa9Wq81JN/FmbZbHkVQBAEAQBAEAQBAEAQBAEAQBAEAs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
        <p:nvSpPr>
          <p:cNvPr id="6" name="AutoShape 4" descr="data:image/jpeg;base64,/9j/4AAQSkZJRgABAQAAAQABAAD/2wCEAAkGBxQQEBUUDxQVFBUVFBcVFBUWFxQXFhYXFRUWFhgUFBUYHSggGBolGxQUITEhJSkrLi4uFyA0ODMsNygtLisBCgoKDg0OGxAQGiwkICQsLCw0LCwsLCwsLCwsLCwsLCwsLCwsLCwsLCwsLCwsLCwsLCwsLCwsLCwsLCwsLCwsLP/AABEIAM8A8wMBEQACEQEDEQH/xAAcAAEAAQUBAQAAAAAAAAAAAAAABgECBAUHAwj/xABCEAABAwICBgcEBwcEAwEAAAABAAIDBBEFIQYSMUFRYQcTIjJxgbFSYpGhFCNCcoKiwTNDkrLC0fAkU2OTg+HxFf/EABsBAQACAwEBAAAAAAAAAAAAAAAEBQECBgMH/8QANxEAAgEDAgMFBwIGAgMAAAAAAAECAwQRITEFElETIkFh4QYycYGRobEU0SMzQlLB8HLxJDRD/9oADAMBAAIRAxEAPwDuKAIAgCAIAgCAIAgCAIAgCAIAgCAIAgCAIAgCAIAgCAxJ8RjY7Vc8B3Dx48F4zuKcHiT1PSNKcllIyWOBFwbjkvVSTWUebWNC5ZAQBAEAQBAEAQBAEAQBAEAQBAEAQFr3gbSB45LGUjKTexjPxKEd6WMeL2D9VhzivE3VCq9ov6MMxGF3dljPg9p/VFOL8TLoVFvF/QyWvB2EHwWU0zzaa3LlkwEAQBAEAQBAafGsW6v6uLOQ/Bo4nnyUG7u1SXLH3iTb2/Pq9iOtZqjWfmTmSdpKo223llqsJYRhS6TmlcHA6zftMvtHLgeakW9xKk9Njxq0Y1N9+pPcNrmVETJYjdj23B/Q8CDlZdBCanHmRUyi4vDMpbGoQBAEAQBAEAQBAEAQBAUQGlxnSimpMpZBrew3tP8AMDZ52XhVuadP3mTrXhtzc6046dXoiF4n0mSOypoWsHtSHWP8DbAfEqvqcSf9COit/ZmK1rTz5L92Rmu0prJu/USAcGHqx4di2Shyu6st5FvR4TZ09qa+ev5NRK8vN3kuPFxLj8SvFyk9WyfGnCGkUl8EWao4IemWUIHBDOWXwyuYbxucw8WktPxC2U5R2Z5ypQl70U/ikbei0trIbalQ9wG6S0g/Pc/Ar3hd1Y+JX1uD2VXeml8NPQlGFdJ7xYVUIcN74jY/wOJB/iUuHEf70U1x7MrehP5S/f0Jtg2ktNV/sJAXew7svH4Tt8Qp9OvCp7rOeuuH3Fs/4kdOu6NuF7EIqgCA0+OYv1XYjzkPwaOJ58lBu7tUliPvEq3t3U1exHouxdz8ybkk7STvJVG228ss+XTCNFjmMADLLL/LIkZSwQ2aV0zuSyZOp9FzXtppGuvqiS7PNo1gOV7fEq44c24NPqVl7jnJqrEhhAEAQBAEAQBAEAQAoDWY3jkNGzWnda/daM3OPBrd/jsXlVrRpLMiVa2da6ny0lnz8Ecx0g06nqbtivBHwae2R7z93gPmqevfTnpHRHY2PAaFDvVO9L7IihUFvO5epJaIohsEBRZQKFAEBQlAUQBAAbZjIjMEZEHiDuWybWqMNJrDJho70gT09m1F54+JP1gHJ32vA/FTqN9OGktUc/fez9Gt3qPdl9vQ6hguMw1cevA8OG8bHNPBzdoKtqdWNRZizjrm0rW0+SrHH+TwxvF+q7Eech+DRxPPkot3dqksR942t7d1Hl7EdZHqguecznc5kniqNtt5bLNNLRGmxnEgGkA58NmSwhnUhcsplfnsvuW5sSzRPRg1TgSC2JvedvJ9lp3nnuUi2tpVXnwI1xXVNYW51Wlp2xsDIwGtaLABX0IRgsRKpycnlnstjAQBAEAQBAEAQBAUQEU0w0wZRgxxWfOR3fssvvfb+X0UK6u1S0W5c8L4RO7fNLSHXr8Dk9dWyTvMkzi952k+gGwDkFSTqSnLMmd1b29OhBQprCMdaHuUQBAUusoHpBTvk/Zsc/7rXO9At1CT2R5TrU6fvyS+LM5mjtW4XFNN/wBbv1C9FbVX/SyM+JWi3qx+ok0dq2jtU03/AFuPoFh29Vf0sR4laPRVY/U108Do/wBo1zPvNLfVaOEluiVCrTn7kk/gzzWp6BAUQBDKJBojTTCYSxPdGG7x9v3bHIt8fXZtGrKm8xZS8XrUXT7KSUn+CddWGm5NztJO87SbrRtt5ZzieF0NFjmMWFr7EwEsEQqql07hfYP8uspYCJXopot9KdexbE22s/j7refE7lJtraVZ5exHuK6prC3Op0tO2NgZGA1rRYAbAFfQhGCxEqnJyeWey2MBAEAQBAEAQBAEBRARHTnSwUjeqhIM7h/1tP2jz4DzUK7uuyXLHcu+EcKd1Lnn7i+/kckkkLiXOJLibknMkneSqJycnlneQgoJRisJFqwblEBfDE57g1jS5xNg1oJJ8AFtGLk8I0nUjCPNJ4XmTTBOjiaSzqp3Ut9htnP8zsb81Y0uHyes3g5y79pKcO7QXN5vRE2wzQ2jgtqwh7vak7Z+eQ8grCna0obI5y44td13rNpdFob1kYaLNAA4DIL3SwV7bbyy4LJgFAWyRBws4Bw4EAj4FYwjKbTymR/FNCaOe94hG72ouwfgMj5hR52lKfgWVvxi7oPSeV0epBsc6OJ4rupnde32TZsg8tjvl4KBV4fKOsNTpLP2jo1O7WXK+vh6ELkYWktcC1wNiCCCDwIOxQHFp4Z0UJRksxeV5G1wLBjO7Wdkwfm5DlzWrZXX9+qK5I+9+Ce08DYmjIAAZBanMSk5PLNXi+KFmzh8kNGskMq5XSvOtxWxklGh+izql2s67YmntO4+63nz3KTbWzrS8iNXrqmsLc6vS07Y2BkYDWtFgBuV9CEYLCKpycnlnstjAQBAEAQBAEAQBAEBpNLMebQ05fkXu7MbeLuJ5DaVHuK6owz4k/h1jK8rKC28X5HE6modI9z5CXPcdZxO8neuelJybbPo1KlClFQgsJaHktT1KIAgOh9GOKU7SYXMayd17Sb5R7NzsI4bCrawrQxytYf5OR9obW4b7VSbh0/t/wB6nSQrU5MqgCAIAgCAIChQEQ02oKaezXsDphaz25Oa3g4jaDw88lV39Smly/1Fvwy5uKD7ksR6GHSxiFuQAsLAW2eCqCTNuTbe5pcYxcNuspGGRKorXzO2kBZwYR44riQgbnYyEdlvD3nW3eq9aNFzeuxIo0XP4HZ9BcbiraKN8ADNUaj4x+7eNreY3g7wVf0uXl7qKG7oypVXGRIl6kcIAgCAIAgCAIAgCAte4AEk2AFyeSZxqFq8HD9LscNbUueD9W3sxD3Qe94uOfw4Lnbqt2s8+CPovCrFWlBJ+89X+3yNKoxalEAQFwCxkwerBbMZEbCMiOYKxzHnJJrDOo6E6XdeBDUm0oya8/vBwPv+qu7O9U+5Pf8AJxPF+E9g+1pLu+K6ehNLqyKAqgCAIAgCAwMUlk1S2AtEh2F1yG87DaVpUUnHEdzaPKn3iE1Uc9IdaqaHgn9o3O5PHnyK5+vbVacsy18y2pVYTWI6GvxXGWvbrNItbM3yXgeq0IrLUda4i5tnbmhsY2KYgymYAGgyEdkcPecOHqvalRc3l7HtSoubz4EPmlc9xc83JNySrBJJYRaQgksIlvRppKcPqxrn6mWzJRuGfZk/CT8CV6UqnLIicQs+3pZW619D6KaclYHIlUAQBAEAQBAEAQBAQ3pMxfqKXqmGz5yW8xGO+fO4b+JQr6tyU8LxL3gFn21xzyWkdfn4HJFQneBDJk4bQvqJmRRi7nusOXFx5AXPkvSlTdSSiiPc3EKFJ1J7L/cGVjmCSUUxjmHNjx3Xt4jnxG5bXFGVKWGeFlf07unzw+a8UYTQozJbZ6NatWatnozLMZEbLbRzBWM4POSTWGdM0L0r660NQbSgWY7dJyPv+qvbG+VTuT3/ACcZxXhXYN1aS7vTp6EyurQoiqAIAgMeontk3veiAsjYGC7tqA0GkGJtLC11i0ixBzBHBYlFNYZmLw8o41ikD4amwJ6mU9nlyPhl4hVV1bxgsotLerzrzJdotorJVXIOo0AjXIuNa2QA352vyUW2tnWefA3rV40t9TmOMUssU8kdTfrWPLX34jeOVrEcrKa48vdL2hKM4KUdmYzQtWyVFHoAtT1SPoDoqx41dC1rzeSA9U7iWgdhx/Dlfi0qxoT5onG8VtuxrtraWpNF7FaEAQBAEAQBAEAKA4r0gYl9Ir5LG7YrRN4dnvHx1i4eQVBfVOerjpofQeBW3Y2ifjLX9vsRxQy5CGDpvRXgobG6peO0+7I+TAe0R4uH5Vc8Po4jzvxOM9or1zqK3i9I6v4+hL8cweOrhMco5tcO8x25zSptajGrHlkUVpd1LaoqkH6o47jeCyUcpjlHNjh3XjiOfEblzdxRlSlyyO+sr6ndU+eG/iuhhgKMyU2XgLBq2Xty2ZcCNo5hYzjU1aTWGdI0O0q64CGoNpNjXf7nI+96q/sb9VP4c9/ycdxXhTot1aS7vTp6EwBVqUZVAYlZWavZbm705lAWw2aLnbzQGlxvFw0HNAQ2aV0zrnYgNlTaJfTWtD+yxsjXF282vdreZvt3LxrUlUSR60qjpvKOg01M2NgZG0Na0WAGwL0hBQjyo85ScnlnK+m3R3JlbGMxaKa3A9x587t828FHuIacxe8FuO86L+KOSAKFk6ZIussG5OOiHFvo+ICMmzahpjPDWHaYT8C38akW0sTx1KjjVv2lvzreOvyO9BWBx5VAEAQBAEAQBAY2I1QhhkkOxjHP/hBP6LWcuWLfQ9KNN1akYLxaX1Pn18hcS52ZcSSeZzK5iTy22fU4QUIqK2RatTc9KaAyPaxvee4MHi4gD1W0I80kjzq1FTpuo9km/ofQGH0jYYmRs7rGho8hZdPCKjFJeB8trVXVqSnLdvJkrY8zX41hEdXEY5Rza4d5p3OaV41qMKseWRItbqpbVO0pv1ORYzg8lJKY5Rza4d144j9RuXM3FCVGXLI7yzvad1T54fNdDCAUYlMvCwYLHSW2ZW2EbuYW0cp5RhrKwzouhel4ntBUG0uxjjsk5H3/AFXQ2V72i5J7/k5DivCnRbq0l3fFdPQlFbWavZZm4/LmVZlEYkbAwXdt2/8A1AaPGsX1b2P+ckBF3VDp3XOxASPR/AzKbuyYNp48ggJtFGGgBosBkAgL0BgY9hraqmlhfskY5vgSOyfI2PktZRysHrRqunUU14M+XpoixzmuFnNJa4cCDYj4hVTWHg+gU5KUVJeJaFg9MHvRVJikZIzvRva9viwhw+YRPDyaVKanBxfimfU1LMJGNe3Y5ocPBwuPVW6eUfOpRcW4vwPVZMBAEAQBAEAQEb6QqjUw6b3tVn8TgD8rqLeSxRbLTgtPnvYJ+Gv0RxZc8fRiiGCSdHdL1uIxX2MDpD+Fth83NPkptjDmqp9Cm49VdOzljxaX+/Q7Sr4+flUAQGvxnCY6qIxyjm1w7zTuc0rwr0IVo8siRa3VS2qc8P8As5PjOESUkupKObXDY8cRz4jcuYuLedGXLI7mzvad1Dnj810Na968EiYY0j16pGTFkmtmDYjMEZEHiOa9YLDGM6M6FoPpg2b6mpNpvsPP73kT7fqr21uedcstzkeLcIdFutSXd8V09Db41i4aDmpxz5DppXTO5ICS6MYGZHaxyYNp48ggJ7FGGgBosBkAgL0AQFCgPnTpIoeoxSoAFg5wkH/kaHH8xcq2vHE2dxwqp2lrF9NPoRqy8CywVCGT6O6PKrrcLpXcItT/AKiY/wChWlF5ppnBcSp8l1UXnn66kiXqQQgCAIAgCAICGdKr7ULRxmZ8muP6BQOIP+F8y/8AZyObvPSL/wAHJFSYO7KEoCddEcV6qZ29sIH8bwf6FZcNj3mzmPaeeKNOPVv7L1Oqq4OMCAIAgNfjOEx1URjlHNrhtafaaV416Ea0eWRItbmpbVFOH/Zx3SHCpKOUxyjiWOHde3iP1G5c3WtpUZcrO7sryndU+aHzXQ0csixGJMW5hTSr2jE2wYjpc7jIjMEbiN4UiKwZeGsMk+E44agiOZ3b2A+34+96qyoV+ZcstzjOLcJ7FurSXd6dPQnujeAGY3dkwbTx5Dn6KWUBPoYQxoa0AAZAID0QBAEAQHDumuG2IMd7VOz5PkH9lAutJHW8AlmhJdGQBRS/wVCwbJHeuiF98LYPZkkH5y79VZW38s4fjaxeS+CJqpBUhAEAQBAEAQEI6WR/o4zwnb/I9V/EF/CXxOh9m3/5T/4v8o5OSqU7kICfdEB+vqB/xs+Tnf3Vrw3eRy3tR/Lp/F/hHUVanHBAEAQBAaLSiiiqojDILk5hw2xnc4Hjy3715VaMaseWRJtLqdtUVSH06nE9JMJlopermG3Njx3Xt4t/UblSzoOnLDO9sr2ndU+aHzXQ0Msl1sokw8SVsatlodZbHnLD0Z2boy06bO1tLUkNlaLRuyAlA3HhJ67dqsKFbm7r3OO4pwvsW6tL3fwdIBUkpCqAIAgCA4r03u/10I4U4+ckigXfvI6z2eX8Kfx/wc6soh0WC4BDZI7p0Ottho5zSH0H6Kxtv5Zw/HXm7fwROVJKcIAgCAIAgCAiPShFrYeT7Mkbvnq/1KHfrNFl37Pz5b1LqmvsceVCd+UJWQTLopqNWuc324XDza5pHy1lYcPeKjXkc97S082sZdJflHXlcnDBAEAQGFW1mr2Wd4/LmeaAxGMDBd23bzQEW0ydFURGOUXG1pG1pGxzTuPqtKlNVFhkq0u6ltUU4fTqccr6N0LtV34XbnDiP7KrqU3B4Z3Vpe07mnzw+a6GJdaklstJQ82yjXkEEEgg3BGRBGwg7isnnJJrDO19Gun4qg2mrHWnGTHnISgbjwf6qfRrc2j3OT4lwx0X2lP3fx6HR1JKYIAgKFAcI6XqkPxNwH7uKNh8bF/9YVbdPMzteAw5bXPVshVlHLvBUBYNjv3RVBqYVDf7Rkd8ZXgfIBWlsv4aOB41JO8njy/CJcvcqwgCAIAgCAIDT6X0nXUM7Bt6tzh4s7Y+bQvG4jzUpLyJvDqvZXVOfmvvocHuucPppRDBtdFq76PWwSE2AkAd9192E/BxPkve2nyVUyDxOh21pOHjjK+Wp3sLoj5oVQBAYdbWavZZm705lAYbGBou7MnPPegNHjWLhoOaAh0srpnZ7EBuMP0RbXMLZQWs9sd4O9y+9aVIKawyTa3VS2nzwfqcy0o0elw+cxTjLMxvHdkb7TeB4jd8Ca2dNweGdraXsLmnzR+a6GlK0JDZRDBexxBBBIINwRkQRsIO5M4M8qawztnRtp+KoCmq3WnGTHnISgbj/wAnqp9GvzaPc5PifDHRfaU13fwdGUkpQgLXG21AfM2kmIfSayebc+Rxb929m/lAVRUlzTbPo1jR7K3hDojWrzJZVYMn0zoxRdRRU8R2shYHfe1RrfO6uaaxFI+a3dTtK85rxb/Js1uRwgCAIAgCAICjxcWOw5FAnjU+e8ZoTT1EsR/dvc0fdvdp82kHzXN1ock3E+oWVdV6EKnVffxMNeRKBQwdz0Kxf6XRxvJu9o1JPvNyv5ix810VvU7SmmfNuKWjtrqUPDdfBm+XuV5h1tZq9lne9OZQGGxgaLu27eaA0eNYuGg2KAh00rpnXOz1QEj0bwAzG7smDaePIc0BPoYQxoa0WAyACA1ukmARV8BinGW1rh3mO3OaePrsWk4KawyRbXM7eanB+p886UaOzYfOYpxlmY3juyN9pvA8Ru+BNdODg8M7O0u4XMOaPzXQ09l5ktIuCGyRcxxBuDYg3BGRBGwgoZ5U1hnaujbT4VIFPVm04yY85CUDcff9VOoV+buvc5LinC3Qfa013fx6HRbqUUZFekrGvolBJY2fL9VHxu4HWd5N1j42XjXnywZZcKtu3uUnstWfPyqjv0AsGcG50Swz6VWwRWuHSAu+43tOv+FpHmvSlHmmkROIVuwtpz8vu9j6SCuD5wVQBAEAQBAEAQBAcr6WMK1Jo6hoykGo/wC+wdk+bcvwKp4hTw1NeJ2Xs1dc1OVB7rVfB7/f8kCVYdQUQEr6O8f+iVOpIbRTWaeDX/Zd+h8RwU6yr8k8PZlFx6w/UUe0gu9H8eKOtVtZq9lmbv5eZV2cEYrGBgu7ac896A0WN4uGg5oCHTSumdns/wAzQEj0bwAzG7smA5nifZCAn0EQY0NYAABYAID0QBAarSTAIa+AxTjLa1w7zHbnsO4+uxaTgprDPe2uZ281OD9T550n0dmw+cxTi4OccgHZkb7TeB4jd8Ca2pBweGdtZXcLmHNH5roakBeZNSKobFzHEEEEgg3BGRBG8FYyZ5U1hnaejjT0VIFPVuAmAsx5sBKBuPB/qrChX5u7Lc4/ivCXQfa0l3enQgnSPpJ9Oqz1ZvDFdkfBxv2pPMgW5AKLcVeeWmyL7g9j+mo5ku9LV+XRETCjlukXAIbYOpdC2D9qWqcNn1MfibOeR+UX8VNs4byOV9o7pd2gvi/8HWAp5yoQBAEAQBAEAQBAarSXBxWU0kJyLhdh9l7c2n4/K68q1PtIOLJdjdSta8aq8N/h4nBZonMcWvFnNJa4HcQbEfFc7KLi8M+mQnGcVKOqepYtTckWiujJq3a8gIhBz3F/ujlxKnWlq6j5nsUXF+Lq1j2dP339jq8MQjbc7h5q6SwcG3l5ZpMbxcNBzWTBDppXTOvuQEj0bwAzG7smDaePIICfQxBjQ1osALAID0QBAEAQGq0kwGKvgMU4y2tcO8x257Tx9di0nBTWGSLa6nbTU4P1PnvSfR2XD5zFOMjnG8d2RvtN4HiN3wJrKlNweGdxZXlO5p80fmuhqbLzZNSKgIbpFwWDOCqwbIqAsGyRk0FI+aRkcQu97g1o5k2+CzFOTwjSrVjRg5yei1Po/R/Cm0lNHCzYxtifacc3OPMkkq5hDlioo+aXVxK4qyqS8TZLc8AgCAIAgCAIAgCAIDmPSjo5qu+lxDI2E4G47GyegPkqu+of/RfM672d4iv/AFpv/j/lfsR3RTRp1W7XeCIQfN5H2Ry4ny8I9rauo+Z7Fhxbi8bWPZ09Zv7HVaanbCwAAAAWAGyw3BXaSSwjg5zc25SeWzTY3i4aDn/6WTUh00rpnZ7P8zQEj0bwAzG7smA5njyHNAT6CEMaGsFgBYAID0QBAEAQBAEBqtI8Bir4DFOMtrXDvMduc07j67FpOCmsMkWt1UtqinB+p8/aTaPS4fOYphkc43gdmRvtN58Ru+BNXUpuDwzvLK8p3VPmh810NQvMmlQFgykXBYN0i4BDZI6x0R6L6o+mTDNwLYAdzTk6Tz2DlfirC0pYXOzj/aDiHO/08Htv8enyOoBTTmAgCAIAgCAIAgCAIAgNRieIxFzqa7XSOZ2ozY2Y64u4c81q8bM2i3FqSeqPOmp2xMAAAAFgBuA2WWUsLC2E5SlLmlq2abGsXDQc1k1IdNK6Z2exAYeO4wyiZYWdK4dhvAH7T+XqvKpVUV5k6ys5V5ZfuoaGdKklOBFXN62PdI0ASMud7cg8Z8j4rxhXa94s7nhMZa0tH0OwYLjkFYzXppWyDfY9pvJzTm0+IUmMlLYo6tCpSeJrBsLrY8iqAIAgCApdAa3G8ego2a1TK1nAE3c77rRmVpOcY7s97e2rV5ctOOTjmn2nf/6AEUUQbE12sHPAMhIyuNzBtyGZ47lAr3HPolodfwvhP6Z9pOXe6Lb1ISopelwCwbJFUM7Ew6PtDzXy68oIp4z2z/uEZ9W39TuHMqRb0Od5exTcX4orWHJD339vM7tFGGgBosALADIADYAFaI4Jtt5ZesgIAgCAIAgCAIAgCA1eNYj1QDWEa7tm/VG9xHosZMkNx2hkcWzxPtURklusey8G2sx/I2FuFvhjcyauXTWRr+qq2dW4jWaQ4Pa4DI6rhvFxcHcVjLQ3MSWV0zrnZ/ma3NTDx3GW0TLCzpnDsM3N99/Llv8AmvKpVUSfZWUq7y9Ec5qJ3SPL5HFznG7nHaSoLeXlnU0qaguWOxRoWrZ7xiZNJUvicHxPdG4bHMJa4eBCwm1sbypQmsSWSa4P0p10NhKWVDR/uCz7cnst8wV7RuZrcrK3BLeescx/BLKLpjhI+vppWH/jcyQfm1F7K6j4or58Aqp9ySfx0NrF0q0BGZlbyMZ/QlbfqYEZ8Eu09En8xL0q0DRkZXchHb+YhP1MDMeCXbeyXzNTW9MMQH1FNI4/8jms/l1l5u7XgiXT9nar9+aXw1/YiuL9JtdPcRuZA07ox2rc3uufMWXjO6nLbQtLfgVtT1lmT89iITzukcXSOc9x2ucS5x8Scyozbe5cwpxgsQWF5HmsHokXALBskVQzsSvQjQyTEHhzrsgae3JvdbayPieewfJSKFB1Hl7FRxPi0LSPLHWb8OnmzumH0McEbY4WhjGCzWjd/c81aRiorCOEq1JVZuc3lsylk8wgCAIAgCAIAgCAICP6S6QiD6qGzp3NJDcjqCxs94vxyA3nlcoERSgmYbuklc8nWIL3DtNyLidgIBIbe27gVqbHniuJhoN3AGxt5DIIDnGmHWSQl4BBYWyM4gXHaHkVkwdI0Dwg1UTJD+zt3uI9kLC2DND0gdGkzHvqKMunY4lz4znKz7vtt5DMWG1RqtJ7ovrDiFPCpz0/BzTUsc8rZW/uorL+Czqi4BanukXBYNioQzgqFg2RVGbJFQsGyRcENgsGSoCwbJFwCwZSL2MJIABJJsAMySdwG9NzLaisyZ0jQ3ozfIWy14LGbRDse775HdHLb4KbRtc6zOZ4lx+Mc07fV/3fsdapqdsbAyNoa1os1rQAABuACnpY2OSnJzblJ5bPVZNQgCAIAgCAIAgCAIAgOR9K1L9HroqnLVlj6tzLd8xm5DyTYZFlvu/EEYja+KSHVu17S1rQG5PaCMmuzPsHPLZsvZamxY3qgxxLrx2a6Nr8wAbg6t8yNh25ckBvsF0NbVtLahr2whpbvaXBwDtVjtuqL97/AAZMHRKGiZBG2KFoYxjQ1rRsAG5ZMHvZARfSnQSlr7ue3q5f92OwcfvjY/zz5heU6UZE614hWt9IvK6M5TpB0Z1lLcxtFRGPtRX17e9Ftv8Ad1lEnbyjtqdHbcYoVdJPlfnt9SHPjLSQ4EEZEEWI5Ebl4PQtoyUllPQpZam6KobJFQsGyRcAhskFgyXALGTZI9Ioi9wa0FzjkGtBJPgBmVlJvYxKUYLMnheZM8A6Naups6YfR2cX5vPhGM/4rKRC1nLfQprrj1vR0p95+W31OpaNaG0tCLxM1pN8r7F/luaPBTadGMNjlrzidxdPvvC6LYkNl7FeVQBAEAQBAEAQBAEAQBAEBptLsDbX0csDrazmkxuP2ZAOw74/IlAcLPR3isbJHmIsEYu4RzAmUbbRtYT1lrZh1t1rpgzk6D0e6IzPa6bFWk3sIoX2bYZ3e9jQM+APE8UwYydLAQFUAQBAUsgMDFMEp6oWqYY5OBc0Fw8HbR5FayhGW6PWlXqUvck0RHEOiiikziMsPJrtZvweCfmvGVtB7aFpS45cx97D+PoaGp6HHfuqpp4B8ZHzDj6Lydp0ZOh7RJe/T+jMF/RDVDZLAfOQf0rT9JLqe8faKj4wZVnRFVb5YB5yH+lP0kupl+0VHwgzPpuh51/raocwyMn5l36LZWfVnjP2k/tp/Vm/w7osoo85OtmPvP1R8GAeq9Y2sFvqQKvHrufu4j8F+5LcNweCmFqeKOPjqtAJ8TtPmveMIx2RVVa9Wq81JN/FmbZbHkVQBAEAQBAEAQBAEAQBAEAQBAEAsgCAIAgCAIAgCAIAgCAIAgCAIAgCAIAgCAIAgCAIAgCA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pic>
        <p:nvPicPr>
          <p:cNvPr id="7" name="Picture 6" descr="https://encrypted-tbn1.gstatic.com/images?q=tbn:ANd9GcQsFIdaiMFeiIBbewKOlbYnay324g_NSr3eRdotkShUpF0PoPqj"/>
          <p:cNvPicPr>
            <a:picLocks noChangeAspect="1" noChangeArrowheads="1"/>
          </p:cNvPicPr>
          <p:nvPr/>
        </p:nvPicPr>
        <p:blipFill>
          <a:blip r:embed="rId2"/>
          <a:stretch/>
        </p:blipFill>
        <p:spPr bwMode="auto">
          <a:xfrm>
            <a:off x="2143108" y="4714884"/>
            <a:ext cx="928694" cy="928694"/>
          </a:xfrm>
          <a:prstGeom prst="rect">
            <a:avLst/>
          </a:prstGeom>
          <a:noFill/>
        </p:spPr>
      </p:pic>
      <p:pic>
        <p:nvPicPr>
          <p:cNvPr id="8" name="Рисунок 15" descr="Exercitii.jpg"/>
          <p:cNvPicPr>
            <a:picLocks noChangeAspect="1"/>
          </p:cNvPicPr>
          <p:nvPr/>
        </p:nvPicPr>
        <p:blipFill>
          <a:blip r:embed="rId3"/>
          <a:stretch/>
        </p:blipFill>
        <p:spPr bwMode="auto">
          <a:xfrm>
            <a:off x="4913846" y="1068088"/>
            <a:ext cx="1571636" cy="1948173"/>
          </a:xfrm>
          <a:prstGeom prst="rect">
            <a:avLst/>
          </a:prstGeom>
          <a:noFill/>
          <a:ln w="9525">
            <a:noFill/>
            <a:miter lim="800000"/>
            <a:headEnd/>
            <a:tailEnd/>
          </a:ln>
        </p:spPr>
      </p:pic>
      <p:pic>
        <p:nvPicPr>
          <p:cNvPr id="9" name="Picture 18" descr="https://encrypted-tbn2.gstatic.com/images?q=tbn:ANd9GcRrT1Alou3iaY5PF2-FhsGlLz4fG7ju4yxB1Lh9H7YuspoEG1Dj"/>
          <p:cNvPicPr>
            <a:picLocks noChangeAspect="1" noChangeArrowheads="1"/>
          </p:cNvPicPr>
          <p:nvPr/>
        </p:nvPicPr>
        <p:blipFill>
          <a:blip r:embed="rId4"/>
          <a:stretch/>
        </p:blipFill>
        <p:spPr bwMode="auto">
          <a:xfrm>
            <a:off x="785786" y="4714884"/>
            <a:ext cx="1000132" cy="1000132"/>
          </a:xfrm>
          <a:prstGeom prst="rect">
            <a:avLst/>
          </a:prstGeom>
          <a:noFill/>
        </p:spPr>
      </p:pic>
      <p:sp>
        <p:nvSpPr>
          <p:cNvPr id="10" name="Заголовок 1"/>
          <p:cNvSpPr>
            <a:spLocks/>
          </p:cNvSpPr>
          <p:nvPr/>
        </p:nvSpPr>
        <p:spPr bwMode="auto">
          <a:xfrm>
            <a:off x="-1" y="149922"/>
            <a:ext cx="8892481" cy="1071546"/>
          </a:xfrm>
          <a:prstGeom prst="rect">
            <a:avLst/>
          </a:prstGeom>
        </p:spPr>
        <p:txBody>
          <a:bodyPr vert="horz" lIns="91440" tIns="45720" rIns="91440" bIns="45720" rtlCol="0" anchor="ctr">
            <a:normAutofit fontScale="92500" lnSpcReduction="10000"/>
          </a:bodyPr>
          <a:lstStyle/>
          <a:p>
            <a:pPr marL="0" marR="0" lvl="0" indent="0" algn="ctr" defTabSz="914400">
              <a:lnSpc>
                <a:spcPct val="100000"/>
              </a:lnSpc>
              <a:spcBef>
                <a:spcPts val="0"/>
              </a:spcBef>
              <a:spcAft>
                <a:spcPts val="0"/>
              </a:spcAft>
              <a:buClrTx/>
              <a:buSzTx/>
              <a:buFontTx/>
              <a:buNone/>
              <a:defRPr/>
            </a:pPr>
            <a:r>
              <a:rPr lang="ru-RU" sz="2400" b="1">
                <a:solidFill>
                  <a:schemeClr val="accent5">
                    <a:lumMod val="50000"/>
                  </a:schemeClr>
                </a:solidFill>
                <a:latin typeface="+mj-lt"/>
                <a:ea typeface="+mj-ea"/>
                <a:cs typeface="+mj-cs"/>
              </a:rPr>
              <a:t>Для </a:t>
            </a:r>
            <a:r>
              <a:rPr lang="ru-RU" sz="2400" b="1" i="0" u="none" strike="noStrike" cap="none" spc="0">
                <a:ln>
                  <a:noFill/>
                </a:ln>
                <a:solidFill>
                  <a:schemeClr val="accent5">
                    <a:lumMod val="50000"/>
                  </a:schemeClr>
                </a:solidFill>
                <a:latin typeface="+mj-lt"/>
                <a:ea typeface="+mj-ea"/>
                <a:cs typeface="+mj-cs"/>
              </a:rPr>
              <a:t>профилактики инфаркта миокарда и других сердечно-сосудистых осложнений необходимо </a:t>
            </a:r>
            <a:r>
              <a:rPr lang="ru-RU" sz="2400" b="1" i="0" u="none" strike="noStrike" cap="none" spc="0">
                <a:ln>
                  <a:noFill/>
                </a:ln>
                <a:solidFill>
                  <a:srgbClr val="C00000"/>
                </a:solidFill>
                <a:latin typeface="+mj-lt"/>
                <a:ea typeface="+mj-ea"/>
                <a:cs typeface="+mj-cs"/>
              </a:rPr>
              <a:t>устранить максимальное количество факторов риска </a:t>
            </a:r>
            <a:endParaRPr/>
          </a:p>
        </p:txBody>
      </p:sp>
      <p:pic>
        <p:nvPicPr>
          <p:cNvPr id="11" name="Picture 10" descr="healthy-diet"/>
          <p:cNvPicPr>
            <a:picLocks noChangeAspect="1" noChangeArrowheads="1"/>
          </p:cNvPicPr>
          <p:nvPr/>
        </p:nvPicPr>
        <p:blipFill>
          <a:blip r:embed="rId5"/>
          <a:stretch/>
        </p:blipFill>
        <p:spPr bwMode="auto">
          <a:xfrm>
            <a:off x="5203387" y="3006420"/>
            <a:ext cx="1785952" cy="1428762"/>
          </a:xfrm>
          <a:prstGeom prst="rect">
            <a:avLst/>
          </a:prstGeom>
          <a:noFill/>
        </p:spPr>
      </p:pic>
      <p:pic>
        <p:nvPicPr>
          <p:cNvPr id="12" name="Рисунок 5" descr="i (27).jpg"/>
          <p:cNvPicPr>
            <a:picLocks noChangeAspect="1"/>
          </p:cNvPicPr>
          <p:nvPr/>
        </p:nvPicPr>
        <p:blipFill>
          <a:blip r:embed="rId6"/>
          <a:stretch/>
        </p:blipFill>
        <p:spPr bwMode="auto">
          <a:xfrm>
            <a:off x="642909" y="1142984"/>
            <a:ext cx="1949682" cy="1500198"/>
          </a:xfrm>
          <a:prstGeom prst="rect">
            <a:avLst/>
          </a:prstGeom>
          <a:noFill/>
          <a:ln w="9525">
            <a:noFill/>
            <a:miter lim="800000"/>
            <a:headEnd/>
            <a:tailEnd/>
          </a:ln>
        </p:spPr>
      </p:pic>
      <p:cxnSp>
        <p:nvCxnSpPr>
          <p:cNvPr id="13" name="Прямая соединительная линия 44"/>
          <p:cNvCxnSpPr>
            <a:cxnSpLocks/>
          </p:cNvCxnSpPr>
          <p:nvPr/>
        </p:nvCxnSpPr>
        <p:spPr bwMode="auto">
          <a:xfrm rot="10800000" flipV="1">
            <a:off x="714348" y="1285860"/>
            <a:ext cx="1714512" cy="1285884"/>
          </a:xfrm>
          <a:prstGeom prst="line">
            <a:avLst/>
          </a:prstGeom>
          <a:ln/>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45"/>
          <p:cNvCxnSpPr>
            <a:cxnSpLocks/>
          </p:cNvCxnSpPr>
          <p:nvPr/>
        </p:nvCxnSpPr>
        <p:spPr bwMode="auto">
          <a:xfrm rot="10800000">
            <a:off x="785786" y="1214422"/>
            <a:ext cx="1714512" cy="1285884"/>
          </a:xfrm>
          <a:prstGeom prst="line">
            <a:avLst/>
          </a:prstGeom>
          <a:ln/>
        </p:spPr>
        <p:style>
          <a:lnRef idx="2">
            <a:schemeClr val="dk1"/>
          </a:lnRef>
          <a:fillRef idx="0">
            <a:schemeClr val="dk1"/>
          </a:fillRef>
          <a:effectRef idx="1">
            <a:schemeClr val="dk1"/>
          </a:effectRef>
          <a:fontRef idx="minor">
            <a:schemeClr val="tx1"/>
          </a:fontRef>
        </p:style>
      </p:cxnSp>
      <p:pic>
        <p:nvPicPr>
          <p:cNvPr id="15" name="Picture 6" descr="https://encrypted-tbn3.gstatic.com/images?q=tbn:ANd9GcTsu-kUpVVuM_NtIZU7s3gaNYJDOv6g3SXpHIRnHn-mUrb8AmUSgw"/>
          <p:cNvPicPr>
            <a:picLocks noChangeAspect="1" noChangeArrowheads="1"/>
          </p:cNvPicPr>
          <p:nvPr/>
        </p:nvPicPr>
        <p:blipFill>
          <a:blip r:embed="rId7"/>
          <a:stretch/>
        </p:blipFill>
        <p:spPr bwMode="auto">
          <a:xfrm>
            <a:off x="642909" y="3143247"/>
            <a:ext cx="1928826" cy="1330533"/>
          </a:xfrm>
          <a:prstGeom prst="rect">
            <a:avLst/>
          </a:prstGeom>
          <a:noFill/>
        </p:spPr>
      </p:pic>
      <p:cxnSp>
        <p:nvCxnSpPr>
          <p:cNvPr id="16" name="Прямая соединительная линия 51"/>
          <p:cNvCxnSpPr>
            <a:cxnSpLocks/>
          </p:cNvCxnSpPr>
          <p:nvPr/>
        </p:nvCxnSpPr>
        <p:spPr bwMode="auto">
          <a:xfrm rot="10800000" flipV="1">
            <a:off x="571472" y="3071810"/>
            <a:ext cx="2000264" cy="1357322"/>
          </a:xfrm>
          <a:prstGeom prst="line">
            <a:avLst/>
          </a:prstGeom>
          <a:ln/>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52"/>
          <p:cNvCxnSpPr>
            <a:cxnSpLocks/>
          </p:cNvCxnSpPr>
          <p:nvPr/>
        </p:nvCxnSpPr>
        <p:spPr bwMode="auto">
          <a:xfrm rot="10800000">
            <a:off x="642909" y="3143247"/>
            <a:ext cx="1928826" cy="1285884"/>
          </a:xfrm>
          <a:prstGeom prst="line">
            <a:avLst/>
          </a:prstGeom>
          <a:ln/>
        </p:spPr>
        <p:style>
          <a:lnRef idx="2">
            <a:schemeClr val="dk1"/>
          </a:lnRef>
          <a:fillRef idx="0">
            <a:schemeClr val="dk1"/>
          </a:fillRef>
          <a:effectRef idx="1">
            <a:schemeClr val="dk1"/>
          </a:effectRef>
          <a:fontRef idx="minor">
            <a:schemeClr val="tx1"/>
          </a:fontRef>
        </p:style>
      </p:cxnSp>
      <p:sp>
        <p:nvSpPr>
          <p:cNvPr id="18" name="TextBox 1"/>
          <p:cNvSpPr>
            <a:spLocks/>
          </p:cNvSpPr>
          <p:nvPr/>
        </p:nvSpPr>
        <p:spPr bwMode="auto">
          <a:xfrm>
            <a:off x="3929321" y="4381720"/>
            <a:ext cx="4672811" cy="1595021"/>
          </a:xfrm>
          <a:prstGeom prst="doubleWave">
            <a:avLst>
              <a:gd name="adj1" fmla="val 6250"/>
              <a:gd name="adj2" fmla="val 0"/>
            </a:avLst>
          </a:prstGeom>
          <a:solidFill>
            <a:schemeClr val="accent5">
              <a:lumMod val="20000"/>
              <a:lumOff val="80000"/>
            </a:schemeClr>
          </a:solidFill>
          <a:ln>
            <a:solidFill>
              <a:srgbClr val="DA8426"/>
            </a:solidFill>
          </a:ln>
        </p:spPr>
        <p:txBody>
          <a:bodyPr wrap="square" rtlCol="0">
            <a:spAutoFit/>
          </a:bodyPr>
          <a:lstStyle/>
          <a:p>
            <a:pPr algn="ctr">
              <a:defRPr/>
            </a:pPr>
            <a:r>
              <a:rPr lang="ru-RU" b="1">
                <a:solidFill>
                  <a:schemeClr val="accent5">
                    <a:lumMod val="50000"/>
                  </a:schemeClr>
                </a:solidFill>
              </a:rPr>
              <a:t>Наличие неустранимых факторов риска должно служить дополнительной мотивацией для коррекции тех факторов, которые мы можем устранить</a:t>
            </a:r>
          </a:p>
        </p:txBody>
      </p:sp>
      <p:sp>
        <p:nvSpPr>
          <p:cNvPr id="19" name="Прямоугольник 2"/>
          <p:cNvSpPr/>
          <p:nvPr/>
        </p:nvSpPr>
        <p:spPr bwMode="auto">
          <a:xfrm>
            <a:off x="460375" y="6518587"/>
            <a:ext cx="8572528" cy="338554"/>
          </a:xfrm>
          <a:prstGeom prst="rect">
            <a:avLst/>
          </a:prstGeom>
        </p:spPr>
        <p:txBody>
          <a:bodyPr wrap="square">
            <a:spAutoFit/>
          </a:bodyPr>
          <a:lstStyle/>
          <a:p>
            <a:pPr lvl="0">
              <a:defRPr/>
            </a:pPr>
            <a:endParaRPr lang="ru-RU" sz="1600">
              <a:solidFill>
                <a:prstClr val="black"/>
              </a:solidFill>
            </a:endParaRPr>
          </a:p>
        </p:txBody>
      </p:sp>
      <p:sp>
        <p:nvSpPr>
          <p:cNvPr id="20" name="Стрелка вправо 3"/>
          <p:cNvSpPr/>
          <p:nvPr/>
        </p:nvSpPr>
        <p:spPr bwMode="auto">
          <a:xfrm>
            <a:off x="3582143" y="1648750"/>
            <a:ext cx="864096" cy="851556"/>
          </a:xfrm>
          <a:prstGeom prst="rightArrow">
            <a:avLst>
              <a:gd name="adj1" fmla="val 5000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1" name="Стрелка вправо 22"/>
          <p:cNvSpPr/>
          <p:nvPr/>
        </p:nvSpPr>
        <p:spPr bwMode="auto">
          <a:xfrm>
            <a:off x="3645252" y="3163598"/>
            <a:ext cx="864096" cy="851556"/>
          </a:xfrm>
          <a:prstGeom prst="rightArrow">
            <a:avLst>
              <a:gd name="adj1" fmla="val 5000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64190" y="260648"/>
            <a:ext cx="8964488" cy="1008112"/>
          </a:xfrm>
        </p:spPr>
        <p:txBody>
          <a:bodyPr>
            <a:noAutofit/>
          </a:bodyPr>
          <a:lstStyle/>
          <a:p>
            <a:pPr>
              <a:defRPr/>
            </a:pPr>
            <a:r>
              <a:rPr lang="ru-RU" sz="2400" b="1">
                <a:solidFill>
                  <a:schemeClr val="accent5">
                    <a:lumMod val="50000"/>
                  </a:schemeClr>
                </a:solidFill>
              </a:rPr>
              <a:t>Какой из факторов риска инфаркта миокарда и других сердечно-сосудистых заболеваний укорачивает жизнь на 7 лет?</a:t>
            </a:r>
            <a:endParaRPr lang="ru-RU" sz="2400">
              <a:solidFill>
                <a:schemeClr val="accent5">
                  <a:lumMod val="50000"/>
                </a:schemeClr>
              </a:solidFill>
            </a:endParaRPr>
          </a:p>
        </p:txBody>
      </p:sp>
      <p:sp>
        <p:nvSpPr>
          <p:cNvPr id="5" name="Rectangle 1"/>
          <p:cNvSpPr>
            <a:spLocks noChangeArrowheads="1"/>
          </p:cNvSpPr>
          <p:nvPr/>
        </p:nvSpPr>
        <p:spPr bwMode="auto">
          <a:xfrm>
            <a:off x="649637" y="1784280"/>
            <a:ext cx="7337252" cy="3300904"/>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Курение</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Высокий уровень холестерина в крови</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Повышение артериального давления</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Возраст</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Психотравмирующие ситуации, стресс</a:t>
            </a:r>
            <a:endParaRPr/>
          </a:p>
          <a:p>
            <a:pPr marL="457200" indent="-457200">
              <a:lnSpc>
                <a:spcPct val="150000"/>
              </a:lnSpc>
              <a:spcBef>
                <a:spcPts val="0"/>
              </a:spcBef>
              <a:spcAft>
                <a:spcPts val="0"/>
              </a:spcAft>
              <a:buClr>
                <a:srgbClr val="C00000"/>
              </a:buClr>
              <a:buAutoNum type="arabicPeriod"/>
              <a:defRPr/>
            </a:pPr>
            <a:r>
              <a:rPr lang="ru-RU" sz="2000">
                <a:latin typeface="+mj-lt"/>
                <a:ea typeface="Calibri"/>
                <a:cs typeface="Times New Roman"/>
              </a:rPr>
              <a:t>Отягощенная наследственность</a:t>
            </a:r>
            <a:endParaRPr/>
          </a:p>
          <a:p>
            <a:pPr marL="457200" indent="-457200">
              <a:lnSpc>
                <a:spcPct val="150000"/>
              </a:lnSpc>
              <a:spcBef>
                <a:spcPts val="0"/>
              </a:spcBef>
              <a:spcAft>
                <a:spcPts val="0"/>
              </a:spcAft>
              <a:buClr>
                <a:srgbClr val="C00000"/>
              </a:buClr>
              <a:buAutoNum type="arabicPeriod"/>
              <a:defRPr/>
            </a:pPr>
            <a:r>
              <a:rPr lang="ru-RU" sz="2000">
                <a:latin typeface="+mj-lt"/>
                <a:cs typeface="Times New Roman"/>
              </a:rPr>
              <a:t>Избыточное потребление алкоголя</a:t>
            </a:r>
            <a:endParaRPr lang="ru-RU" sz="2000">
              <a:latin typeface="+mj-lt"/>
              <a:cs typeface="Arial"/>
            </a:endParaRPr>
          </a:p>
        </p:txBody>
      </p:sp>
      <p:pic>
        <p:nvPicPr>
          <p:cNvPr id="6" name="Picture 2" descr="Картинки по запросу heart attack causes"/>
          <p:cNvPicPr>
            <a:picLocks noChangeAspect="1" noChangeArrowheads="1"/>
          </p:cNvPicPr>
          <p:nvPr/>
        </p:nvPicPr>
        <p:blipFill>
          <a:blip r:embed="rId2"/>
          <a:stretch/>
        </p:blipFill>
        <p:spPr bwMode="auto">
          <a:xfrm>
            <a:off x="5900047" y="1314479"/>
            <a:ext cx="2663162" cy="1971765"/>
          </a:xfrm>
          <a:prstGeom prst="rect">
            <a:avLst/>
          </a:prstGeom>
          <a:noFill/>
        </p:spPr>
      </p:pic>
      <p:sp>
        <p:nvSpPr>
          <p:cNvPr id="7" name="Прямоугольник 5"/>
          <p:cNvSpPr/>
          <p:nvPr/>
        </p:nvSpPr>
        <p:spPr bwMode="auto">
          <a:xfrm>
            <a:off x="555081" y="126876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64190" y="260648"/>
            <a:ext cx="8964488" cy="1008112"/>
          </a:xfrm>
        </p:spPr>
        <p:txBody>
          <a:bodyPr>
            <a:noAutofit/>
          </a:bodyPr>
          <a:lstStyle/>
          <a:p>
            <a:pPr>
              <a:defRPr/>
            </a:pPr>
            <a:r>
              <a:rPr lang="ru-RU" sz="2400" b="1">
                <a:solidFill>
                  <a:schemeClr val="accent5">
                    <a:lumMod val="50000"/>
                  </a:schemeClr>
                </a:solidFill>
              </a:rPr>
              <a:t>Какой из факторов риска инфаркта миокарда и других сердечно-сосудистых заболеваний укорачивает жизнь на 7 лет?</a:t>
            </a:r>
            <a:endParaRPr lang="ru-RU" sz="2400">
              <a:solidFill>
                <a:schemeClr val="accent5">
                  <a:lumMod val="50000"/>
                </a:schemeClr>
              </a:solidFill>
            </a:endParaRPr>
          </a:p>
        </p:txBody>
      </p:sp>
      <p:sp>
        <p:nvSpPr>
          <p:cNvPr id="5" name="Rectangle 1"/>
          <p:cNvSpPr>
            <a:spLocks noChangeArrowheads="1"/>
          </p:cNvSpPr>
          <p:nvPr/>
        </p:nvSpPr>
        <p:spPr bwMode="auto">
          <a:xfrm>
            <a:off x="649637" y="1784280"/>
            <a:ext cx="7337252" cy="3300904"/>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FontTx/>
              <a:buAutoNum type="arabicPeriod"/>
              <a:defRPr/>
            </a:pPr>
            <a:r>
              <a:rPr lang="ru-RU" sz="2000" b="1">
                <a:solidFill>
                  <a:srgbClr val="C00000"/>
                </a:solidFill>
                <a:ea typeface="Calibri"/>
                <a:cs typeface="Times New Roman"/>
              </a:rPr>
              <a:t>Курение</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Высокий уровень холестерина в крови</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Повышение артериального давления</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Возраст</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Психотравмирующие ситуации, стресс</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Отягощенная наследственность</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cs typeface="Times New Roman"/>
              </a:rPr>
              <a:t>Избыточное потребление алкоголя</a:t>
            </a:r>
            <a:endParaRPr lang="ru-RU" sz="2000">
              <a:solidFill>
                <a:prstClr val="black"/>
              </a:solidFill>
              <a:cs typeface="Arial"/>
            </a:endParaRPr>
          </a:p>
        </p:txBody>
      </p:sp>
      <p:pic>
        <p:nvPicPr>
          <p:cNvPr id="6" name="Picture 2" descr="Картинки по запросу heart attack causes"/>
          <p:cNvPicPr>
            <a:picLocks noChangeAspect="1" noChangeArrowheads="1"/>
          </p:cNvPicPr>
          <p:nvPr/>
        </p:nvPicPr>
        <p:blipFill>
          <a:blip r:embed="rId2"/>
          <a:stretch/>
        </p:blipFill>
        <p:spPr bwMode="auto">
          <a:xfrm>
            <a:off x="5900047" y="1314479"/>
            <a:ext cx="2663162" cy="1971765"/>
          </a:xfrm>
          <a:prstGeom prst="rect">
            <a:avLst/>
          </a:prstGeom>
          <a:noFill/>
        </p:spPr>
      </p:pic>
      <p:sp>
        <p:nvSpPr>
          <p:cNvPr id="7" name="Прямоугольник 5"/>
          <p:cNvSpPr/>
          <p:nvPr/>
        </p:nvSpPr>
        <p:spPr bwMode="auto">
          <a:xfrm>
            <a:off x="555081" y="1268760"/>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8" name="Rectangle 3"/>
          <p:cNvSpPr>
            <a:spLocks noChangeArrowheads="1"/>
          </p:cNvSpPr>
          <p:nvPr/>
        </p:nvSpPr>
        <p:spPr bwMode="auto">
          <a:xfrm>
            <a:off x="0" y="6196045"/>
            <a:ext cx="9144000" cy="692150"/>
          </a:xfrm>
          <a:prstGeom prst="rect">
            <a:avLst/>
          </a:prstGeom>
          <a:solidFill>
            <a:schemeClr val="tx2">
              <a:lumMod val="20000"/>
              <a:lumOff val="80000"/>
            </a:schemeClr>
          </a:solidFill>
          <a:ln w="9525">
            <a:noFill/>
            <a:miter lim="800000"/>
            <a:headEnd/>
            <a:tailEnd/>
          </a:ln>
        </p:spPr>
        <p:txBody>
          <a:bodyPr wrap="none" anchor="ctr"/>
          <a:lstStyle/>
          <a:p>
            <a:pPr algn="ctr">
              <a:defRPr/>
            </a:pPr>
            <a:r>
              <a:rPr lang="ru-RU" sz="1600"/>
              <a:t>Национальные рекомендации «Кардиоваскулярная профилактика 2017»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p:cNvSpPr>
          <p:nvPr/>
        </p:nvSpPr>
        <p:spPr bwMode="auto">
          <a:xfrm>
            <a:off x="1043608" y="584684"/>
            <a:ext cx="6840760" cy="792087"/>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ru-RU" sz="3200" b="1">
                <a:solidFill>
                  <a:srgbClr val="4BACC6">
                    <a:lumMod val="50000"/>
                  </a:srgbClr>
                </a:solidFill>
              </a:rPr>
              <a:t>Что такое инфаркт миокарда?</a:t>
            </a:r>
          </a:p>
        </p:txBody>
      </p:sp>
      <p:sp>
        <p:nvSpPr>
          <p:cNvPr id="5" name="Прямоугольник 2"/>
          <p:cNvSpPr/>
          <p:nvPr/>
        </p:nvSpPr>
        <p:spPr bwMode="auto">
          <a:xfrm>
            <a:off x="539552" y="1268760"/>
            <a:ext cx="7776864" cy="72008"/>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6" name="Прямоугольник 3"/>
          <p:cNvSpPr/>
          <p:nvPr/>
        </p:nvSpPr>
        <p:spPr bwMode="auto">
          <a:xfrm>
            <a:off x="863588" y="2132856"/>
            <a:ext cx="7416824" cy="2092881"/>
          </a:xfrm>
          <a:prstGeom prst="rect">
            <a:avLst/>
          </a:prstGeom>
        </p:spPr>
        <p:txBody>
          <a:bodyPr wrap="square">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514350" indent="-514350">
              <a:spcAft>
                <a:spcPts val="600"/>
              </a:spcAft>
              <a:buClr>
                <a:srgbClr val="FF0000"/>
              </a:buClr>
              <a:buFont typeface="+mj-lt"/>
              <a:buAutoNum type="arabicPeriod"/>
              <a:defRPr/>
            </a:pPr>
            <a:r>
              <a:rPr lang="ru-RU" sz="2400" b="1">
                <a:solidFill>
                  <a:srgbClr val="C00000"/>
                </a:solidFill>
              </a:rPr>
              <a:t>Заболевание, которое угрожает жизни человека </a:t>
            </a:r>
            <a:endParaRPr/>
          </a:p>
          <a:p>
            <a:pPr marL="514350" indent="-514350">
              <a:spcAft>
                <a:spcPts val="600"/>
              </a:spcAft>
              <a:buClr>
                <a:srgbClr val="FF0000"/>
              </a:buClr>
              <a:buFont typeface="+mj-lt"/>
              <a:buAutoNum type="arabicPeriod"/>
              <a:defRPr/>
            </a:pPr>
            <a:r>
              <a:rPr lang="ru-RU" sz="2400" b="1">
                <a:solidFill>
                  <a:prstClr val="black"/>
                </a:solidFill>
              </a:rPr>
              <a:t>Заболевание, которое в настоящее время не считается опасным для жизни, поэтому не стоит о нем особенно беспокоиться</a:t>
            </a:r>
            <a:endParaRPr/>
          </a:p>
          <a:p>
            <a:pPr marL="514350" indent="-514350">
              <a:spcAft>
                <a:spcPts val="600"/>
              </a:spcAft>
              <a:buClr>
                <a:srgbClr val="FF0000"/>
              </a:buClr>
              <a:buFont typeface="+mj-lt"/>
              <a:buAutoNum type="arabicPeriod"/>
              <a:defRPr/>
            </a:pPr>
            <a:r>
              <a:rPr lang="ru-RU" sz="2400" b="1">
                <a:solidFill>
                  <a:prstClr val="black"/>
                </a:solidFill>
              </a:rPr>
              <a:t>Затрудняюсь ответить</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89076" y="210608"/>
            <a:ext cx="8942035" cy="698112"/>
          </a:xfrm>
          <a:prstGeom prst="rect">
            <a:avLst/>
          </a:prstGeom>
          <a:noFill/>
        </p:spPr>
        <p:txBody>
          <a:bodyPr>
            <a:noAutofit/>
          </a:bodyPr>
          <a:lstStyle/>
          <a:p>
            <a:pPr algn="ctr">
              <a:defRPr/>
            </a:pPr>
            <a:r>
              <a:rPr lang="ru-RU" sz="2400" b="1">
                <a:solidFill>
                  <a:schemeClr val="accent5">
                    <a:lumMod val="50000"/>
                  </a:schemeClr>
                </a:solidFill>
              </a:rPr>
              <a:t>Курение многократно увеличивает риск развития </a:t>
            </a:r>
            <a:br>
              <a:rPr lang="ru-RU" sz="2400" b="1">
                <a:solidFill>
                  <a:schemeClr val="accent5">
                    <a:lumMod val="50000"/>
                  </a:schemeClr>
                </a:solidFill>
              </a:rPr>
            </a:br>
            <a:r>
              <a:rPr lang="ru-RU" sz="2400" b="1">
                <a:solidFill>
                  <a:schemeClr val="accent5">
                    <a:lumMod val="50000"/>
                  </a:schemeClr>
                </a:solidFill>
              </a:rPr>
              <a:t>инфаркта миокарда  </a:t>
            </a:r>
            <a:endParaRPr lang="en-US" sz="2400" b="1">
              <a:solidFill>
                <a:schemeClr val="accent5">
                  <a:lumMod val="50000"/>
                </a:schemeClr>
              </a:solidFill>
            </a:endParaRPr>
          </a:p>
        </p:txBody>
      </p:sp>
      <p:graphicFrame>
        <p:nvGraphicFramePr>
          <p:cNvPr id="5" name="Group 25"/>
          <p:cNvGraphicFramePr>
            <a:graphicFrameLocks noGrp="1"/>
          </p:cNvGraphicFramePr>
          <p:nvPr>
            <p:ph sz="half" idx="1"/>
          </p:nvPr>
        </p:nvGraphicFramePr>
        <p:xfrm>
          <a:off x="1763687" y="1196752"/>
          <a:ext cx="5904656" cy="3388730"/>
        </p:xfrm>
        <a:graphic>
          <a:graphicData uri="http://schemas.openxmlformats.org/drawingml/2006/table">
            <a:tbl>
              <a:tblPr/>
              <a:tblGrid>
                <a:gridCol w="2944373"/>
                <a:gridCol w="2960283"/>
              </a:tblGrid>
              <a:tr h="1139306">
                <a:tc>
                  <a:txBody>
                    <a:bodyPr/>
                    <a:lstStyle/>
                    <a:p>
                      <a:pPr marL="0" marR="0" lvl="0" indent="0" algn="ctr" defTabSz="914400">
                        <a:lnSpc>
                          <a:spcPct val="100000"/>
                        </a:lnSpc>
                        <a:spcBef>
                          <a:spcPts val="0"/>
                        </a:spcBef>
                        <a:spcAft>
                          <a:spcPts val="0"/>
                        </a:spcAft>
                        <a:buClrTx/>
                        <a:buSzTx/>
                        <a:buFontTx/>
                        <a:buNone/>
                        <a:defRPr/>
                      </a:pPr>
                      <a:r>
                        <a:rPr lang="ru-RU" sz="2000" b="1" i="0" u="none" strike="noStrike" cap="none">
                          <a:ln>
                            <a:noFill/>
                          </a:ln>
                          <a:solidFill>
                            <a:schemeClr val="tx1"/>
                          </a:solidFill>
                          <a:latin typeface="Arial"/>
                        </a:rPr>
                        <a:t>Интенсивность курения</a:t>
                      </a:r>
                      <a:endParaRPr/>
                    </a:p>
                  </a:txBody>
                  <a:tcPr>
                    <a:lnL w="28575" algn="ctr">
                      <a:solidFill>
                        <a:schemeClr val="tx1"/>
                      </a:solidFill>
                    </a:lnL>
                    <a:lnR w="12700" algn="ctr">
                      <a:solidFill>
                        <a:schemeClr val="tx1"/>
                      </a:solidFill>
                    </a:lnR>
                    <a:lnT w="28575" algn="ctr">
                      <a:solidFill>
                        <a:schemeClr val="tx1"/>
                      </a:solidFill>
                    </a:lnT>
                    <a:lnB w="12700" algn="ctr">
                      <a:solidFill>
                        <a:schemeClr val="tx1"/>
                      </a:solidFill>
                    </a:lnB>
                    <a:noFill/>
                  </a:tcPr>
                </a:tc>
                <a:tc>
                  <a:txBody>
                    <a:bodyPr/>
                    <a:lstStyle/>
                    <a:p>
                      <a:pPr marL="0" marR="0" lvl="0" indent="0" algn="ctr" defTabSz="914400">
                        <a:lnSpc>
                          <a:spcPct val="100000"/>
                        </a:lnSpc>
                        <a:spcBef>
                          <a:spcPts val="0"/>
                        </a:spcBef>
                        <a:spcAft>
                          <a:spcPts val="0"/>
                        </a:spcAft>
                        <a:buClrTx/>
                        <a:buSzTx/>
                        <a:buFontTx/>
                        <a:buNone/>
                        <a:defRPr/>
                      </a:pPr>
                      <a:r>
                        <a:rPr lang="ru-RU" sz="2000" b="1" i="0" u="none" strike="noStrike" cap="none">
                          <a:ln>
                            <a:noFill/>
                          </a:ln>
                          <a:solidFill>
                            <a:schemeClr val="tx1"/>
                          </a:solidFill>
                          <a:latin typeface="Arial"/>
                        </a:rPr>
                        <a:t>Увеличение риска инфаркта миокарда</a:t>
                      </a:r>
                      <a:endParaRPr/>
                    </a:p>
                  </a:txBody>
                  <a:tcPr>
                    <a:lnL w="12700" algn="ctr">
                      <a:solidFill>
                        <a:schemeClr val="tx1"/>
                      </a:solidFill>
                    </a:lnL>
                    <a:lnR w="28575" algn="ctr">
                      <a:solidFill>
                        <a:schemeClr val="tx1"/>
                      </a:solidFill>
                    </a:lnR>
                    <a:lnT w="28575" algn="ctr">
                      <a:solidFill>
                        <a:schemeClr val="tx1"/>
                      </a:solidFill>
                    </a:lnT>
                    <a:lnB w="12700" algn="ctr">
                      <a:solidFill>
                        <a:schemeClr val="tx1"/>
                      </a:solidFill>
                    </a:lnB>
                    <a:noFill/>
                  </a:tcPr>
                </a:tc>
              </a:tr>
              <a:tr h="448496">
                <a:tc>
                  <a:txBody>
                    <a:bodyPr/>
                    <a:lstStyle/>
                    <a:p>
                      <a:pPr marL="0" marR="0" lvl="0" indent="0" algn="l" defTabSz="914400">
                        <a:lnSpc>
                          <a:spcPct val="100000"/>
                        </a:lnSpc>
                        <a:spcBef>
                          <a:spcPts val="0"/>
                        </a:spcBef>
                        <a:spcAft>
                          <a:spcPts val="0"/>
                        </a:spcAft>
                        <a:buClrTx/>
                        <a:buSzTx/>
                        <a:buFontTx/>
                        <a:buNone/>
                        <a:defRPr/>
                      </a:pPr>
                      <a:r>
                        <a:rPr lang="ru-RU" sz="2400" b="0" i="0" u="none" strike="noStrike" cap="none">
                          <a:ln>
                            <a:noFill/>
                          </a:ln>
                          <a:solidFill>
                            <a:schemeClr val="tx1"/>
                          </a:solidFill>
                          <a:latin typeface="Arial"/>
                        </a:rPr>
                        <a:t>1-5 сигарет в день</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ct val="100000"/>
                        </a:lnSpc>
                        <a:spcBef>
                          <a:spcPts val="0"/>
                        </a:spcBef>
                        <a:spcAft>
                          <a:spcPts val="0"/>
                        </a:spcAft>
                        <a:buClrTx/>
                        <a:buSzTx/>
                        <a:buFontTx/>
                        <a:buNone/>
                        <a:defRPr/>
                      </a:pPr>
                      <a:r>
                        <a:rPr lang="ru-RU" sz="2400" b="0" i="0" u="none" strike="noStrike" cap="none">
                          <a:ln>
                            <a:noFill/>
                          </a:ln>
                          <a:solidFill>
                            <a:srgbClr val="CC0000"/>
                          </a:solidFill>
                          <a:latin typeface="Arial"/>
                        </a:rPr>
                        <a:t>+40%</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tr>
              <a:tr h="858696">
                <a:tc>
                  <a:txBody>
                    <a:bodyPr/>
                    <a:lstStyle/>
                    <a:p>
                      <a:pPr marL="0" marR="0" lvl="0" indent="0" algn="l" defTabSz="914400">
                        <a:lnSpc>
                          <a:spcPct val="100000"/>
                        </a:lnSpc>
                        <a:spcBef>
                          <a:spcPts val="0"/>
                        </a:spcBef>
                        <a:spcAft>
                          <a:spcPts val="0"/>
                        </a:spcAft>
                        <a:buClrTx/>
                        <a:buSzTx/>
                        <a:buFontTx/>
                        <a:buNone/>
                        <a:defRPr/>
                      </a:pPr>
                      <a:r>
                        <a:rPr lang="ru-RU" sz="2400" b="0" i="0" u="none" strike="noStrike" cap="none">
                          <a:ln>
                            <a:noFill/>
                          </a:ln>
                          <a:solidFill>
                            <a:schemeClr val="tx1"/>
                          </a:solidFill>
                          <a:latin typeface="Arial"/>
                        </a:rPr>
                        <a:t>20 сигарет в день </a:t>
                      </a:r>
                      <a:endParaRPr/>
                    </a:p>
                    <a:p>
                      <a:pPr marL="0" marR="0" lvl="0" indent="0" algn="l" defTabSz="914400">
                        <a:lnSpc>
                          <a:spcPct val="100000"/>
                        </a:lnSpc>
                        <a:spcBef>
                          <a:spcPts val="0"/>
                        </a:spcBef>
                        <a:spcAft>
                          <a:spcPts val="0"/>
                        </a:spcAft>
                        <a:buClrTx/>
                        <a:buSzTx/>
                        <a:buFontTx/>
                        <a:buNone/>
                        <a:defRPr/>
                      </a:pPr>
                      <a:r>
                        <a:rPr lang="ru-RU" sz="2400" b="0" i="0" u="none" strike="noStrike" cap="none">
                          <a:ln>
                            <a:noFill/>
                          </a:ln>
                          <a:solidFill>
                            <a:schemeClr val="tx1"/>
                          </a:solidFill>
                          <a:latin typeface="Arial"/>
                        </a:rPr>
                        <a:t>(1 пачка)</a:t>
                      </a:r>
                      <a:endParaRPr/>
                    </a:p>
                  </a:txBody>
                  <a:tcPr>
                    <a:lnL w="28575"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marL="0" marR="0" lvl="0" indent="0" algn="ctr" defTabSz="914400">
                        <a:lnSpc>
                          <a:spcPct val="100000"/>
                        </a:lnSpc>
                        <a:spcBef>
                          <a:spcPts val="0"/>
                        </a:spcBef>
                        <a:spcAft>
                          <a:spcPts val="0"/>
                        </a:spcAft>
                        <a:buClrTx/>
                        <a:buSzTx/>
                        <a:buFontTx/>
                        <a:buNone/>
                        <a:defRPr/>
                      </a:pPr>
                      <a:r>
                        <a:rPr lang="ru-RU" sz="2400" b="0" i="0" u="none" strike="noStrike" cap="none">
                          <a:ln>
                            <a:noFill/>
                          </a:ln>
                          <a:solidFill>
                            <a:srgbClr val="CC0000"/>
                          </a:solidFill>
                          <a:latin typeface="Arial"/>
                        </a:rPr>
                        <a:t>+400%</a:t>
                      </a:r>
                      <a:endParaRPr/>
                    </a:p>
                  </a:txBody>
                  <a:tcPr>
                    <a:lnL w="12700" algn="ctr">
                      <a:solidFill>
                        <a:schemeClr val="tx1"/>
                      </a:solidFill>
                    </a:lnL>
                    <a:lnR w="28575" algn="ctr">
                      <a:solidFill>
                        <a:schemeClr val="tx1"/>
                      </a:solidFill>
                    </a:lnR>
                    <a:lnT w="12700" algn="ctr">
                      <a:solidFill>
                        <a:schemeClr val="tx1"/>
                      </a:solidFill>
                    </a:lnT>
                    <a:lnB w="12700" algn="ctr">
                      <a:solidFill>
                        <a:schemeClr val="tx1"/>
                      </a:solidFill>
                    </a:lnB>
                    <a:noFill/>
                  </a:tcPr>
                </a:tc>
              </a:tr>
              <a:tr h="858696">
                <a:tc>
                  <a:txBody>
                    <a:bodyPr/>
                    <a:lstStyle/>
                    <a:p>
                      <a:pPr marL="0" marR="0" lvl="0" indent="0" algn="l" defTabSz="914400">
                        <a:lnSpc>
                          <a:spcPct val="100000"/>
                        </a:lnSpc>
                        <a:spcBef>
                          <a:spcPts val="0"/>
                        </a:spcBef>
                        <a:spcAft>
                          <a:spcPts val="0"/>
                        </a:spcAft>
                        <a:buClrTx/>
                        <a:buSzTx/>
                        <a:buFontTx/>
                        <a:buNone/>
                        <a:defRPr/>
                      </a:pPr>
                      <a:r>
                        <a:rPr lang="ru-RU" sz="2400" b="0" i="0" u="none" strike="noStrike" cap="none">
                          <a:ln>
                            <a:noFill/>
                          </a:ln>
                          <a:solidFill>
                            <a:schemeClr val="tx1"/>
                          </a:solidFill>
                          <a:latin typeface="Arial"/>
                        </a:rPr>
                        <a:t>40 сигарет в день </a:t>
                      </a:r>
                      <a:endParaRPr/>
                    </a:p>
                    <a:p>
                      <a:pPr marL="0" marR="0" lvl="0" indent="0" algn="l" defTabSz="914400">
                        <a:lnSpc>
                          <a:spcPct val="100000"/>
                        </a:lnSpc>
                        <a:spcBef>
                          <a:spcPts val="0"/>
                        </a:spcBef>
                        <a:spcAft>
                          <a:spcPts val="0"/>
                        </a:spcAft>
                        <a:buClrTx/>
                        <a:buSzTx/>
                        <a:buFontTx/>
                        <a:buNone/>
                        <a:defRPr/>
                      </a:pPr>
                      <a:r>
                        <a:rPr lang="ru-RU" sz="2400" b="0" i="0" u="none" strike="noStrike" cap="none">
                          <a:ln>
                            <a:noFill/>
                          </a:ln>
                          <a:solidFill>
                            <a:schemeClr val="tx1"/>
                          </a:solidFill>
                          <a:latin typeface="Arial"/>
                        </a:rPr>
                        <a:t>(2 пачки)</a:t>
                      </a:r>
                      <a:endParaRPr/>
                    </a:p>
                  </a:txBody>
                  <a:tcPr>
                    <a:lnL w="28575" algn="ctr">
                      <a:solidFill>
                        <a:schemeClr val="tx1"/>
                      </a:solidFill>
                    </a:lnL>
                    <a:lnR w="12700" algn="ctr">
                      <a:solidFill>
                        <a:schemeClr val="tx1"/>
                      </a:solidFill>
                    </a:lnR>
                    <a:lnT w="12700" algn="ctr">
                      <a:solidFill>
                        <a:schemeClr val="tx1"/>
                      </a:solidFill>
                    </a:lnT>
                    <a:lnB w="28575" algn="ctr">
                      <a:solidFill>
                        <a:schemeClr val="tx1"/>
                      </a:solidFill>
                    </a:lnB>
                    <a:noFill/>
                  </a:tcPr>
                </a:tc>
                <a:tc>
                  <a:txBody>
                    <a:bodyPr/>
                    <a:lstStyle/>
                    <a:p>
                      <a:pPr marL="0" marR="0" lvl="0" indent="0" algn="ctr" defTabSz="914400">
                        <a:lnSpc>
                          <a:spcPct val="100000"/>
                        </a:lnSpc>
                        <a:spcBef>
                          <a:spcPts val="0"/>
                        </a:spcBef>
                        <a:spcAft>
                          <a:spcPts val="0"/>
                        </a:spcAft>
                        <a:buClrTx/>
                        <a:buSzTx/>
                        <a:buFontTx/>
                        <a:buNone/>
                        <a:defRPr/>
                      </a:pPr>
                      <a:r>
                        <a:rPr lang="ru-RU" sz="2400" b="0" i="0" u="none" strike="noStrike" cap="none">
                          <a:ln>
                            <a:noFill/>
                          </a:ln>
                          <a:solidFill>
                            <a:srgbClr val="CC0000"/>
                          </a:solidFill>
                          <a:latin typeface="Arial"/>
                        </a:rPr>
                        <a:t>+900% </a:t>
                      </a:r>
                      <a:endParaRPr/>
                    </a:p>
                  </a:txBody>
                  <a:tcPr>
                    <a:lnL w="12700" algn="ctr">
                      <a:solidFill>
                        <a:schemeClr val="tx1"/>
                      </a:solidFill>
                    </a:lnL>
                    <a:lnR w="28575" algn="ctr">
                      <a:solidFill>
                        <a:schemeClr val="tx1"/>
                      </a:solidFill>
                    </a:lnR>
                    <a:lnT w="12700" algn="ctr">
                      <a:solidFill>
                        <a:schemeClr val="tx1"/>
                      </a:solidFill>
                    </a:lnT>
                    <a:lnB w="28575" algn="ctr">
                      <a:solidFill>
                        <a:schemeClr val="tx1"/>
                      </a:solidFill>
                    </a:lnB>
                    <a:noFill/>
                  </a:tcPr>
                </a:tc>
              </a:tr>
            </a:tbl>
          </a:graphicData>
        </a:graphic>
      </p:graphicFrame>
      <p:sp>
        <p:nvSpPr>
          <p:cNvPr id="6" name="Rectangle 2"/>
          <p:cNvSpPr>
            <a:spLocks noChangeArrowheads="1"/>
          </p:cNvSpPr>
          <p:nvPr/>
        </p:nvSpPr>
        <p:spPr bwMode="auto">
          <a:xfrm>
            <a:off x="0" y="6165850"/>
            <a:ext cx="9144000" cy="692150"/>
          </a:xfrm>
          <a:prstGeom prst="rect">
            <a:avLst/>
          </a:prstGeom>
          <a:solidFill>
            <a:schemeClr val="tx2">
              <a:lumMod val="20000"/>
              <a:lumOff val="80000"/>
            </a:schemeClr>
          </a:solidFill>
          <a:ln w="9525">
            <a:noFill/>
            <a:miter lim="800000"/>
            <a:headEnd/>
            <a:tailEnd/>
          </a:ln>
        </p:spPr>
        <p:txBody>
          <a:bodyPr wrap="none" anchor="ctr"/>
          <a:lstStyle/>
          <a:p>
            <a:pPr>
              <a:defRPr/>
            </a:pPr>
            <a:endParaRPr lang="ru-RU"/>
          </a:p>
        </p:txBody>
      </p:sp>
      <p:sp>
        <p:nvSpPr>
          <p:cNvPr id="7" name="Text Box 20"/>
          <p:cNvSpPr>
            <a:spLocks/>
          </p:cNvSpPr>
          <p:nvPr/>
        </p:nvSpPr>
        <p:spPr bwMode="auto">
          <a:xfrm>
            <a:off x="1467556" y="6224587"/>
            <a:ext cx="7563556" cy="457200"/>
          </a:xfrm>
          <a:prstGeom prst="rect">
            <a:avLst/>
          </a:prstGeom>
          <a:noFill/>
          <a:ln w="19050" algn="ctr">
            <a:noFill/>
            <a:miter lim="800000"/>
            <a:headEnd/>
            <a:tailEnd/>
          </a:ln>
        </p:spPr>
        <p:txBody>
          <a:bodyPr wrap="square">
            <a:spAutoFit/>
          </a:bodyPr>
          <a:lstStyle/>
          <a:p>
            <a:pPr>
              <a:defRPr/>
            </a:pPr>
            <a:r>
              <a:rPr lang="en-US" sz="1200" i="1">
                <a:cs typeface="Arial"/>
              </a:rPr>
              <a:t>Yusuf S., Hawken S. Effect of potentially modifiable risk factors associated with myocardial infarction in 52 countries (the INTERHEART study)</a:t>
            </a:r>
            <a:r>
              <a:rPr lang="ru-RU" sz="1200" i="1">
                <a:cs typeface="Arial"/>
              </a:rPr>
              <a:t>:</a:t>
            </a:r>
            <a:r>
              <a:rPr lang="en-US" sz="1200" i="1">
                <a:cs typeface="Arial"/>
              </a:rPr>
              <a:t> case-control study. Lancet 2004</a:t>
            </a:r>
            <a:r>
              <a:rPr lang="ru-RU" sz="1200" i="1">
                <a:cs typeface="Arial"/>
              </a:rPr>
              <a:t>;</a:t>
            </a:r>
            <a:r>
              <a:rPr lang="en-US" sz="1200" i="1">
                <a:cs typeface="Arial"/>
              </a:rPr>
              <a:t> 364</a:t>
            </a:r>
            <a:r>
              <a:rPr lang="ru-RU" sz="1200" i="1">
                <a:cs typeface="Arial"/>
              </a:rPr>
              <a:t>(9438):</a:t>
            </a:r>
            <a:r>
              <a:rPr lang="en-US" sz="1200" i="1">
                <a:cs typeface="Arial"/>
              </a:rPr>
              <a:t> </a:t>
            </a:r>
            <a:r>
              <a:rPr lang="ru-RU" sz="1200" i="1">
                <a:cs typeface="Arial"/>
              </a:rPr>
              <a:t>912-4</a:t>
            </a:r>
            <a:endParaRPr/>
          </a:p>
        </p:txBody>
      </p:sp>
      <p:sp>
        <p:nvSpPr>
          <p:cNvPr id="8" name="TextBox 9"/>
          <p:cNvSpPr>
            <a:spLocks/>
          </p:cNvSpPr>
          <p:nvPr/>
        </p:nvSpPr>
        <p:spPr bwMode="auto">
          <a:xfrm>
            <a:off x="3833367" y="4354136"/>
            <a:ext cx="4672811" cy="1595021"/>
          </a:xfrm>
          <a:prstGeom prst="doubleWave">
            <a:avLst>
              <a:gd name="adj1" fmla="val 6250"/>
              <a:gd name="adj2" fmla="val 0"/>
            </a:avLst>
          </a:prstGeom>
          <a:solidFill>
            <a:srgbClr val="FF0000"/>
          </a:solidFill>
          <a:ln>
            <a:solidFill>
              <a:srgbClr val="DA8426"/>
            </a:solidFill>
          </a:ln>
        </p:spPr>
        <p:txBody>
          <a:bodyPr wrap="square" rtlCol="0">
            <a:spAutoFit/>
          </a:bodyPr>
          <a:lstStyle/>
          <a:p>
            <a:pPr algn="ctr">
              <a:defRPr/>
            </a:pPr>
            <a:r>
              <a:rPr lang="ru-RU" b="1">
                <a:solidFill>
                  <a:schemeClr val="bg1"/>
                </a:solidFill>
              </a:rPr>
              <a:t>Последствия курения являются дозозависимыми, однако регулярное выкуривание даже 1 сигареты в день нельзя считать безопасным</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467544" y="2780928"/>
            <a:ext cx="8364422"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2400" b="1" i="0" u="none" strike="noStrike" cap="none">
                <a:ln>
                  <a:noFill/>
                </a:ln>
                <a:solidFill>
                  <a:srgbClr val="00B050"/>
                </a:solidFill>
                <a:ea typeface="Times New Roman"/>
                <a:cs typeface="Arial"/>
              </a:rPr>
              <a:t>Укажите, насколько снижается риск развития ишемической болезни сердца через </a:t>
            </a:r>
            <a:r>
              <a:rPr lang="ru-RU" sz="2400" b="1" i="1" u="none" strike="noStrike" cap="none">
                <a:ln>
                  <a:noFill/>
                </a:ln>
                <a:solidFill>
                  <a:srgbClr val="00B050"/>
                </a:solidFill>
                <a:ea typeface="Times New Roman"/>
                <a:cs typeface="Arial"/>
              </a:rPr>
              <a:t>1 год </a:t>
            </a:r>
            <a:r>
              <a:rPr lang="ru-RU" sz="2400" b="1" i="0" u="none" strike="noStrike" cap="none">
                <a:ln>
                  <a:noFill/>
                </a:ln>
                <a:solidFill>
                  <a:srgbClr val="00B050"/>
                </a:solidFill>
                <a:ea typeface="Times New Roman"/>
                <a:cs typeface="Arial"/>
              </a:rPr>
              <a:t>после отказа от курения</a:t>
            </a:r>
            <a:endParaRPr lang="ru-RU" sz="2400" b="0" i="0" u="none" strike="noStrike" cap="none">
              <a:ln>
                <a:noFill/>
              </a:ln>
              <a:solidFill>
                <a:srgbClr val="00B050"/>
              </a:solidFill>
              <a:ea typeface="Times New Roman"/>
              <a:cs typeface="Arial"/>
            </a:endParaRPr>
          </a:p>
        </p:txBody>
      </p:sp>
      <p:pic>
        <p:nvPicPr>
          <p:cNvPr id="5" name="Picture 6" descr="https://encrypted-tbn1.gstatic.com/images?q=tbn:ANd9GcQsFIdaiMFeiIBbewKOlbYnay324g_NSr3eRdotkShUpF0PoPqj"/>
          <p:cNvPicPr>
            <a:picLocks noChangeAspect="1" noChangeArrowheads="1"/>
          </p:cNvPicPr>
          <p:nvPr/>
        </p:nvPicPr>
        <p:blipFill>
          <a:blip r:embed="rId2"/>
          <a:stretch/>
        </p:blipFill>
        <p:spPr bwMode="auto">
          <a:xfrm>
            <a:off x="7092280" y="5013176"/>
            <a:ext cx="1703682" cy="1703682"/>
          </a:xfrm>
          <a:prstGeom prst="rect">
            <a:avLst/>
          </a:prstGeom>
          <a:noFill/>
        </p:spPr>
      </p:pic>
      <p:pic>
        <p:nvPicPr>
          <p:cNvPr id="6" name="Picture 3" descr="Картинки по запросу smoking and heart"/>
          <p:cNvPicPr>
            <a:picLocks noChangeAspect="1" noChangeArrowheads="1"/>
          </p:cNvPicPr>
          <p:nvPr/>
        </p:nvPicPr>
        <p:blipFill>
          <a:blip r:embed="rId3"/>
          <a:stretch/>
        </p:blipFill>
        <p:spPr bwMode="auto">
          <a:xfrm>
            <a:off x="0" y="0"/>
            <a:ext cx="3419872" cy="1923086"/>
          </a:xfrm>
          <a:prstGeom prst="rect">
            <a:avLst/>
          </a:prstGeom>
          <a:noFill/>
        </p:spPr>
      </p:pic>
      <p:sp>
        <p:nvSpPr>
          <p:cNvPr id="7" name="Прямоугольник 6"/>
          <p:cNvSpPr/>
          <p:nvPr/>
        </p:nvSpPr>
        <p:spPr bwMode="auto">
          <a:xfrm>
            <a:off x="4283968" y="188640"/>
            <a:ext cx="4860032" cy="1815882"/>
          </a:xfrm>
          <a:prstGeom prst="rect">
            <a:avLst/>
          </a:prstGeom>
        </p:spPr>
        <p:txBody>
          <a:bodyPr wrap="square">
            <a:spAutoFit/>
          </a:bodyPr>
          <a:lstStyle/>
          <a:p>
            <a:pPr>
              <a:defRPr/>
            </a:pPr>
            <a:r>
              <a:rPr lang="ru-RU" sz="2800" b="1"/>
              <a:t>Отказ от курения – одна из самых важных вещей, которые Вы можете сделать для своего здоровья</a:t>
            </a:r>
            <a:endParaRPr lang="ru-RU" sz="2800"/>
          </a:p>
        </p:txBody>
      </p:sp>
      <p:sp>
        <p:nvSpPr>
          <p:cNvPr id="8" name="Прямоугольник 5"/>
          <p:cNvSpPr/>
          <p:nvPr/>
        </p:nvSpPr>
        <p:spPr bwMode="auto">
          <a:xfrm>
            <a:off x="683568" y="3564984"/>
            <a:ext cx="4464496" cy="2292935"/>
          </a:xfrm>
          <a:prstGeom prst="rect">
            <a:avLst/>
          </a:prstGeom>
        </p:spPr>
        <p:txBody>
          <a:bodyPr wrap="square">
            <a:spAutoFit/>
          </a:bodyPr>
          <a:lstStyle/>
          <a:p>
            <a:pPr marL="514350" indent="-514350">
              <a:spcAft>
                <a:spcPts val="600"/>
              </a:spcAft>
              <a:buClr>
                <a:srgbClr val="FF0000"/>
              </a:buClr>
              <a:buFont typeface="+mj-lt"/>
              <a:buAutoNum type="arabicPeriod"/>
              <a:defRPr/>
            </a:pPr>
            <a:r>
              <a:rPr lang="ru-RU" sz="3200"/>
              <a:t>До нуля</a:t>
            </a:r>
            <a:endParaRPr/>
          </a:p>
          <a:p>
            <a:pPr marL="514350" indent="-514350">
              <a:spcAft>
                <a:spcPts val="600"/>
              </a:spcAft>
              <a:buClr>
                <a:srgbClr val="FF0000"/>
              </a:buClr>
              <a:buFont typeface="+mj-lt"/>
              <a:buAutoNum type="arabicPeriod"/>
              <a:defRPr/>
            </a:pPr>
            <a:r>
              <a:rPr lang="ru-RU" sz="3200"/>
              <a:t>На 30%</a:t>
            </a:r>
            <a:endParaRPr/>
          </a:p>
          <a:p>
            <a:pPr marL="514350" indent="-514350">
              <a:spcAft>
                <a:spcPts val="600"/>
              </a:spcAft>
              <a:buClr>
                <a:srgbClr val="FF0000"/>
              </a:buClr>
              <a:buFont typeface="+mj-lt"/>
              <a:buAutoNum type="arabicPeriod"/>
              <a:defRPr/>
            </a:pPr>
            <a:r>
              <a:rPr lang="ru-RU" sz="3200"/>
              <a:t>На 50% </a:t>
            </a:r>
            <a:endParaRPr/>
          </a:p>
          <a:p>
            <a:pPr marL="514350" indent="-514350">
              <a:spcAft>
                <a:spcPts val="600"/>
              </a:spcAft>
              <a:buClr>
                <a:srgbClr val="FF0000"/>
              </a:buClr>
              <a:buFont typeface="+mj-lt"/>
              <a:buAutoNum type="arabicPeriod"/>
              <a:defRPr/>
            </a:pPr>
            <a:r>
              <a:rPr lang="ru-RU" sz="3200"/>
              <a:t>На 70%</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431540" y="2564904"/>
            <a:ext cx="8364422"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2400" b="1" i="0" u="none" strike="noStrike" cap="none">
                <a:ln>
                  <a:noFill/>
                </a:ln>
                <a:solidFill>
                  <a:srgbClr val="00B050"/>
                </a:solidFill>
                <a:ea typeface="Times New Roman"/>
                <a:cs typeface="Arial"/>
              </a:rPr>
              <a:t>Укажите, насколько снижается риск развития ишемической болезни сердца через </a:t>
            </a:r>
            <a:r>
              <a:rPr lang="ru-RU" sz="2400" b="1" i="1" u="none" strike="noStrike" cap="none">
                <a:ln>
                  <a:noFill/>
                </a:ln>
                <a:solidFill>
                  <a:srgbClr val="00B050"/>
                </a:solidFill>
                <a:ea typeface="Times New Roman"/>
                <a:cs typeface="Arial"/>
              </a:rPr>
              <a:t>1 год </a:t>
            </a:r>
            <a:r>
              <a:rPr lang="ru-RU" sz="2400" b="1" i="0" u="none" strike="noStrike" cap="none">
                <a:ln>
                  <a:noFill/>
                </a:ln>
                <a:solidFill>
                  <a:srgbClr val="00B050"/>
                </a:solidFill>
                <a:ea typeface="Times New Roman"/>
                <a:cs typeface="Arial"/>
              </a:rPr>
              <a:t>после отказа от курения</a:t>
            </a:r>
            <a:endParaRPr lang="ru-RU" sz="2400" b="0" i="0" u="none" strike="noStrike" cap="none">
              <a:ln>
                <a:noFill/>
              </a:ln>
              <a:solidFill>
                <a:srgbClr val="00B050"/>
              </a:solidFill>
              <a:ea typeface="Times New Roman"/>
              <a:cs typeface="Arial"/>
            </a:endParaRPr>
          </a:p>
        </p:txBody>
      </p:sp>
      <p:pic>
        <p:nvPicPr>
          <p:cNvPr id="5" name="Picture 6" descr="https://encrypted-tbn1.gstatic.com/images?q=tbn:ANd9GcQsFIdaiMFeiIBbewKOlbYnay324g_NSr3eRdotkShUpF0PoPqj"/>
          <p:cNvPicPr>
            <a:picLocks noChangeAspect="1" noChangeArrowheads="1"/>
          </p:cNvPicPr>
          <p:nvPr/>
        </p:nvPicPr>
        <p:blipFill>
          <a:blip r:embed="rId2"/>
          <a:stretch/>
        </p:blipFill>
        <p:spPr bwMode="auto">
          <a:xfrm>
            <a:off x="7092280" y="5013176"/>
            <a:ext cx="1703682" cy="1703682"/>
          </a:xfrm>
          <a:prstGeom prst="rect">
            <a:avLst/>
          </a:prstGeom>
          <a:noFill/>
        </p:spPr>
      </p:pic>
      <p:pic>
        <p:nvPicPr>
          <p:cNvPr id="6" name="Picture 3" descr="Картинки по запросу smoking and heart"/>
          <p:cNvPicPr>
            <a:picLocks noChangeAspect="1" noChangeArrowheads="1"/>
          </p:cNvPicPr>
          <p:nvPr/>
        </p:nvPicPr>
        <p:blipFill>
          <a:blip r:embed="rId3"/>
          <a:stretch/>
        </p:blipFill>
        <p:spPr bwMode="auto">
          <a:xfrm>
            <a:off x="0" y="0"/>
            <a:ext cx="3347863" cy="1882594"/>
          </a:xfrm>
          <a:prstGeom prst="rect">
            <a:avLst/>
          </a:prstGeom>
          <a:noFill/>
        </p:spPr>
      </p:pic>
      <p:sp>
        <p:nvSpPr>
          <p:cNvPr id="7" name="Прямоугольник 5"/>
          <p:cNvSpPr/>
          <p:nvPr/>
        </p:nvSpPr>
        <p:spPr bwMode="auto">
          <a:xfrm>
            <a:off x="683568" y="3564984"/>
            <a:ext cx="4464496" cy="2292935"/>
          </a:xfrm>
          <a:prstGeom prst="rect">
            <a:avLst/>
          </a:prstGeom>
        </p:spPr>
        <p:txBody>
          <a:bodyPr wrap="square">
            <a:spAutoFit/>
          </a:bodyPr>
          <a:lstStyle/>
          <a:p>
            <a:pPr marL="514350" indent="-514350">
              <a:spcAft>
                <a:spcPts val="600"/>
              </a:spcAft>
              <a:buFont typeface="+mj-lt"/>
              <a:buAutoNum type="arabicPeriod"/>
              <a:defRPr/>
            </a:pPr>
            <a:r>
              <a:rPr lang="ru-RU" sz="3200"/>
              <a:t>До нуля</a:t>
            </a:r>
            <a:endParaRPr/>
          </a:p>
          <a:p>
            <a:pPr marL="514350" indent="-514350">
              <a:spcAft>
                <a:spcPts val="600"/>
              </a:spcAft>
              <a:buFont typeface="+mj-lt"/>
              <a:buAutoNum type="arabicPeriod"/>
              <a:defRPr/>
            </a:pPr>
            <a:r>
              <a:rPr lang="ru-RU" sz="3200"/>
              <a:t>На 30%</a:t>
            </a:r>
            <a:endParaRPr/>
          </a:p>
          <a:p>
            <a:pPr marL="514350" indent="-514350">
              <a:spcAft>
                <a:spcPts val="600"/>
              </a:spcAft>
              <a:buFont typeface="+mj-lt"/>
              <a:buAutoNum type="arabicPeriod"/>
              <a:defRPr/>
            </a:pPr>
            <a:r>
              <a:rPr lang="ru-RU" sz="3200" b="1">
                <a:solidFill>
                  <a:srgbClr val="FF0000"/>
                </a:solidFill>
              </a:rPr>
              <a:t>На 50%</a:t>
            </a:r>
            <a:r>
              <a:rPr lang="ru-RU" sz="3200"/>
              <a:t> </a:t>
            </a:r>
            <a:endParaRPr/>
          </a:p>
          <a:p>
            <a:pPr marL="514350" indent="-514350">
              <a:spcAft>
                <a:spcPts val="600"/>
              </a:spcAft>
              <a:buFont typeface="+mj-lt"/>
              <a:buAutoNum type="arabicPeriod"/>
              <a:defRPr/>
            </a:pPr>
            <a:r>
              <a:rPr lang="ru-RU" sz="3200"/>
              <a:t>На 70%</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title"/>
          </p:nvPr>
        </p:nvSpPr>
        <p:spPr bwMode="auto">
          <a:xfrm>
            <a:off x="2966756" y="252663"/>
            <a:ext cx="6177244" cy="535531"/>
          </a:xfrm>
          <a:prstGeom prst="rect">
            <a:avLst/>
          </a:prstGeom>
          <a:solidFill>
            <a:schemeClr val="bg1"/>
          </a:solidFill>
          <a:ln/>
        </p:spPr>
        <p:txBody>
          <a:bodyPr wrap="square" anchor="t">
            <a:spAutoFit/>
          </a:bodyPr>
          <a:lstStyle/>
          <a:p>
            <a:pPr>
              <a:defRPr/>
            </a:pPr>
            <a:r>
              <a:rPr lang="ru-RU" sz="3200" b="1" i="1">
                <a:solidFill>
                  <a:srgbClr val="C00000"/>
                </a:solidFill>
              </a:rPr>
              <a:t>Польза отказа от курения</a:t>
            </a:r>
            <a:endParaRPr lang="en-US" sz="3200" b="1" i="1">
              <a:solidFill>
                <a:srgbClr val="C00000"/>
              </a:solidFill>
            </a:endParaRPr>
          </a:p>
        </p:txBody>
      </p:sp>
      <p:sp>
        <p:nvSpPr>
          <p:cNvPr id="5" name="Rectangle 5"/>
          <p:cNvSpPr>
            <a:spLocks noChangeArrowheads="1"/>
          </p:cNvSpPr>
          <p:nvPr/>
        </p:nvSpPr>
        <p:spPr bwMode="auto">
          <a:xfrm>
            <a:off x="792163" y="3709988"/>
            <a:ext cx="3059112" cy="942975"/>
          </a:xfrm>
          <a:prstGeom prst="rect">
            <a:avLst/>
          </a:prstGeom>
          <a:noFill/>
          <a:ln w="9525">
            <a:noFill/>
            <a:miter lim="800000"/>
            <a:headEnd/>
            <a:tailEnd/>
          </a:ln>
        </p:spPr>
        <p:txBody>
          <a:bodyPr>
            <a:spAutoFit/>
          </a:bodyPr>
          <a:lstStyle/>
          <a:p>
            <a:pPr>
              <a:defRPr/>
            </a:pPr>
            <a:r>
              <a:rPr lang="ru-RU" sz="1400" b="1">
                <a:latin typeface="Arial "/>
                <a:cs typeface="Arial"/>
              </a:rPr>
              <a:t>Улучшается функция внешнего дыхания </a:t>
            </a:r>
            <a:r>
              <a:rPr lang="ru-RU" sz="1400" b="1">
                <a:latin typeface="Lucida Sans"/>
                <a:cs typeface="Arial"/>
              </a:rPr>
              <a:t>–</a:t>
            </a:r>
            <a:r>
              <a:rPr lang="ru-RU" sz="1400" b="1">
                <a:latin typeface="Arial "/>
                <a:cs typeface="Arial"/>
              </a:rPr>
              <a:t> уменьшаются кашель, отёк придаточных пазух носа, усталость, одышка</a:t>
            </a:r>
            <a:endParaRPr lang="en-US" sz="1400" b="1">
              <a:latin typeface="Arial "/>
              <a:ea typeface="MS PGothic"/>
              <a:cs typeface="Arial"/>
            </a:endParaRPr>
          </a:p>
        </p:txBody>
      </p:sp>
      <p:sp>
        <p:nvSpPr>
          <p:cNvPr id="6" name="Text Box 6"/>
          <p:cNvSpPr>
            <a:spLocks/>
          </p:cNvSpPr>
          <p:nvPr/>
        </p:nvSpPr>
        <p:spPr bwMode="auto">
          <a:xfrm rot="-5400000">
            <a:off x="3140075" y="5219700"/>
            <a:ext cx="1304925" cy="314325"/>
          </a:xfrm>
          <a:prstGeom prst="rect">
            <a:avLst/>
          </a:prstGeom>
          <a:noFill/>
          <a:ln w="9525">
            <a:solidFill>
              <a:schemeClr val="bg1"/>
            </a:solidFill>
            <a:miter lim="800000"/>
            <a:headEnd/>
            <a:tailEnd/>
          </a:ln>
        </p:spPr>
        <p:txBody>
          <a:bodyPr>
            <a:spAutoFit/>
          </a:bodyPr>
          <a:lstStyle/>
          <a:p>
            <a:pPr algn="ctr">
              <a:spcBef>
                <a:spcPts val="0"/>
              </a:spcBef>
              <a:defRPr/>
            </a:pPr>
            <a:r>
              <a:rPr lang="en-US" sz="1400" b="1">
                <a:solidFill>
                  <a:srgbClr val="FF6600"/>
                </a:solidFill>
                <a:latin typeface="Arial "/>
                <a:ea typeface="MS PGothic"/>
                <a:cs typeface="Arial"/>
              </a:rPr>
              <a:t>3 </a:t>
            </a:r>
            <a:r>
              <a:rPr lang="ru-RU" sz="1400" b="1">
                <a:solidFill>
                  <a:srgbClr val="FF6600"/>
                </a:solidFill>
                <a:latin typeface="Arial "/>
                <a:ea typeface="MS PGothic"/>
                <a:cs typeface="Arial"/>
              </a:rPr>
              <a:t>месяца</a:t>
            </a:r>
            <a:endParaRPr lang="en-US" sz="1400" b="1">
              <a:solidFill>
                <a:srgbClr val="FF6600"/>
              </a:solidFill>
              <a:latin typeface="Arial "/>
              <a:ea typeface="MS PGothic"/>
              <a:cs typeface="Arial"/>
            </a:endParaRPr>
          </a:p>
        </p:txBody>
      </p:sp>
      <p:sp>
        <p:nvSpPr>
          <p:cNvPr id="7" name="Text Box 7"/>
          <p:cNvSpPr>
            <a:spLocks/>
          </p:cNvSpPr>
          <p:nvPr/>
        </p:nvSpPr>
        <p:spPr bwMode="auto">
          <a:xfrm rot="-5400000">
            <a:off x="4414837" y="4002088"/>
            <a:ext cx="396875" cy="304800"/>
          </a:xfrm>
          <a:prstGeom prst="rect">
            <a:avLst/>
          </a:prstGeom>
          <a:noFill/>
          <a:ln w="9525">
            <a:noFill/>
            <a:miter lim="800000"/>
            <a:headEnd/>
            <a:tailEnd/>
          </a:ln>
        </p:spPr>
        <p:txBody>
          <a:bodyPr vert="eaVert">
            <a:spAutoFit/>
          </a:bodyPr>
          <a:lstStyle/>
          <a:p>
            <a:pPr algn="ctr">
              <a:spcBef>
                <a:spcPts val="0"/>
              </a:spcBef>
              <a:defRPr/>
            </a:pPr>
            <a:endParaRPr lang="ru-RU" sz="1400" b="1">
              <a:latin typeface="Arial "/>
              <a:ea typeface="MS PGothic"/>
              <a:cs typeface="Arial"/>
            </a:endParaRPr>
          </a:p>
        </p:txBody>
      </p:sp>
      <p:sp>
        <p:nvSpPr>
          <p:cNvPr id="8" name="Rectangle 8"/>
          <p:cNvSpPr>
            <a:spLocks noChangeArrowheads="1"/>
          </p:cNvSpPr>
          <p:nvPr/>
        </p:nvSpPr>
        <p:spPr bwMode="auto">
          <a:xfrm>
            <a:off x="2051050" y="1484313"/>
            <a:ext cx="4818063" cy="517525"/>
          </a:xfrm>
          <a:prstGeom prst="rect">
            <a:avLst/>
          </a:prstGeom>
          <a:noFill/>
          <a:ln w="9525">
            <a:noFill/>
            <a:miter lim="800000"/>
            <a:headEnd/>
            <a:tailEnd/>
          </a:ln>
        </p:spPr>
        <p:txBody>
          <a:bodyPr>
            <a:spAutoFit/>
          </a:bodyPr>
          <a:lstStyle/>
          <a:p>
            <a:pPr algn="r">
              <a:defRPr/>
            </a:pPr>
            <a:r>
              <a:rPr lang="ru-RU" sz="1400" b="1">
                <a:latin typeface="Arial "/>
                <a:cs typeface="Arial"/>
              </a:rPr>
              <a:t>Риск рака легких составляет</a:t>
            </a:r>
            <a:r>
              <a:rPr lang="en-US" sz="1400" b="1">
                <a:latin typeface="Arial "/>
                <a:ea typeface="MS PGothic"/>
                <a:cs typeface="Arial"/>
              </a:rPr>
              <a:t> 30-50% </a:t>
            </a:r>
            <a:r>
              <a:rPr lang="ru-RU" sz="1400" b="1">
                <a:latin typeface="Arial "/>
                <a:cs typeface="Arial"/>
              </a:rPr>
              <a:t>риска курильщика</a:t>
            </a:r>
            <a:endParaRPr lang="en-US" sz="1400" b="1" baseline="30000">
              <a:latin typeface="Arial "/>
              <a:cs typeface="Arial"/>
            </a:endParaRPr>
          </a:p>
        </p:txBody>
      </p:sp>
      <p:sp>
        <p:nvSpPr>
          <p:cNvPr id="9" name="Rectangle 10"/>
          <p:cNvSpPr>
            <a:spLocks noChangeArrowheads="1"/>
          </p:cNvSpPr>
          <p:nvPr/>
        </p:nvSpPr>
        <p:spPr bwMode="auto">
          <a:xfrm>
            <a:off x="1835150" y="3216275"/>
            <a:ext cx="3382963" cy="284163"/>
          </a:xfrm>
          <a:prstGeom prst="rect">
            <a:avLst/>
          </a:prstGeom>
          <a:noFill/>
          <a:ln w="9525">
            <a:noFill/>
            <a:miter lim="800000"/>
            <a:headEnd/>
            <a:tailEnd/>
          </a:ln>
        </p:spPr>
        <p:txBody>
          <a:bodyPr>
            <a:spAutoFit/>
          </a:bodyPr>
          <a:lstStyle/>
          <a:p>
            <a:pPr algn="r">
              <a:lnSpc>
                <a:spcPct val="90000"/>
              </a:lnSpc>
              <a:defRPr/>
            </a:pPr>
            <a:r>
              <a:rPr lang="ru-RU" sz="1400" b="1">
                <a:latin typeface="Arial "/>
                <a:cs typeface="Arial"/>
              </a:rPr>
              <a:t>Риск ИБС снижается на </a:t>
            </a:r>
            <a:r>
              <a:rPr lang="en-US" sz="1400" b="1">
                <a:latin typeface="Arial "/>
                <a:ea typeface="MS PGothic"/>
                <a:cs typeface="Arial"/>
              </a:rPr>
              <a:t>50%</a:t>
            </a:r>
            <a:endParaRPr lang="en-US" sz="1400" b="1" baseline="30000">
              <a:latin typeface="Arial "/>
              <a:ea typeface="MS PGothic"/>
              <a:cs typeface="Arial"/>
            </a:endParaRPr>
          </a:p>
        </p:txBody>
      </p:sp>
      <p:sp>
        <p:nvSpPr>
          <p:cNvPr id="10" name="Rectangle 11"/>
          <p:cNvSpPr>
            <a:spLocks noChangeArrowheads="1"/>
          </p:cNvSpPr>
          <p:nvPr/>
        </p:nvSpPr>
        <p:spPr bwMode="auto">
          <a:xfrm>
            <a:off x="179388" y="1052513"/>
            <a:ext cx="7602537" cy="304800"/>
          </a:xfrm>
          <a:prstGeom prst="rect">
            <a:avLst/>
          </a:prstGeom>
          <a:noFill/>
          <a:ln w="9525">
            <a:noFill/>
            <a:miter lim="800000"/>
            <a:headEnd/>
            <a:tailEnd/>
          </a:ln>
        </p:spPr>
        <p:txBody>
          <a:bodyPr>
            <a:spAutoFit/>
          </a:bodyPr>
          <a:lstStyle/>
          <a:p>
            <a:pPr algn="r">
              <a:defRPr/>
            </a:pPr>
            <a:r>
              <a:rPr lang="ru-RU" sz="1400" b="1">
                <a:latin typeface="Arial "/>
                <a:cs typeface="Arial"/>
              </a:rPr>
              <a:t>Риск ИБС</a:t>
            </a:r>
            <a:r>
              <a:rPr lang="en-US" sz="1400" b="1">
                <a:latin typeface="Arial "/>
                <a:ea typeface="MS PGothic"/>
                <a:cs typeface="Arial"/>
              </a:rPr>
              <a:t> </a:t>
            </a:r>
            <a:r>
              <a:rPr lang="ru-RU" sz="1400" b="1">
                <a:latin typeface="Arial "/>
                <a:cs typeface="Arial"/>
              </a:rPr>
              <a:t>такой же, как у никогда не куривших</a:t>
            </a:r>
            <a:endParaRPr lang="en-US" sz="1400" b="1" baseline="30000">
              <a:latin typeface="Arial "/>
              <a:cs typeface="Arial"/>
            </a:endParaRPr>
          </a:p>
        </p:txBody>
      </p:sp>
      <p:sp>
        <p:nvSpPr>
          <p:cNvPr id="11" name="Rectangle 12"/>
          <p:cNvSpPr>
            <a:spLocks noChangeArrowheads="1"/>
          </p:cNvSpPr>
          <p:nvPr/>
        </p:nvSpPr>
        <p:spPr bwMode="auto">
          <a:xfrm>
            <a:off x="900113" y="2349500"/>
            <a:ext cx="5095875" cy="517525"/>
          </a:xfrm>
          <a:prstGeom prst="rect">
            <a:avLst/>
          </a:prstGeom>
          <a:noFill/>
          <a:ln w="9525">
            <a:noFill/>
            <a:miter lim="800000"/>
            <a:headEnd/>
            <a:tailEnd/>
          </a:ln>
        </p:spPr>
        <p:txBody>
          <a:bodyPr>
            <a:spAutoFit/>
          </a:bodyPr>
          <a:lstStyle/>
          <a:p>
            <a:pPr algn="r">
              <a:defRPr/>
            </a:pPr>
            <a:r>
              <a:rPr lang="ru-RU" sz="1400" b="1">
                <a:latin typeface="Arial "/>
                <a:cs typeface="Arial"/>
              </a:rPr>
              <a:t>Риск инсульта снижается до уровня никогда не куривших людей</a:t>
            </a:r>
            <a:endParaRPr lang="en-US" sz="1400" b="1" baseline="30000">
              <a:latin typeface="Arial "/>
              <a:ea typeface="MS PGothic"/>
              <a:cs typeface="Arial"/>
            </a:endParaRPr>
          </a:p>
        </p:txBody>
      </p:sp>
      <p:sp>
        <p:nvSpPr>
          <p:cNvPr id="12" name="Freeform 13"/>
          <p:cNvSpPr/>
          <p:nvPr/>
        </p:nvSpPr>
        <p:spPr bwMode="auto">
          <a:xfrm>
            <a:off x="3743325" y="3922713"/>
            <a:ext cx="73025" cy="941387"/>
          </a:xfrm>
          <a:custGeom>
            <a:avLst/>
            <a:gdLst/>
            <a:ahLst/>
            <a:cxnLst>
              <a:cxn ang="0">
                <a:pos x="0" y="0"/>
              </a:cxn>
              <a:cxn ang="0">
                <a:pos x="585" y="0"/>
              </a:cxn>
              <a:cxn ang="0">
                <a:pos x="585" y="1253"/>
              </a:cxn>
            </a:cxnLst>
            <a:rect l="0" t="0" r="r" b="b"/>
            <a:pathLst>
              <a:path w="585" h="1253" extrusionOk="0">
                <a:moveTo>
                  <a:pt x="0" y="0"/>
                </a:moveTo>
                <a:lnTo>
                  <a:pt x="585" y="0"/>
                </a:lnTo>
                <a:lnTo>
                  <a:pt x="585" y="1253"/>
                </a:lnTo>
              </a:path>
            </a:pathLst>
          </a:custGeom>
          <a:noFill/>
          <a:ln w="19050" cap="flat" cmpd="sng">
            <a:solidFill>
              <a:srgbClr val="FF6600"/>
            </a:solidFill>
            <a:prstDash val="solid"/>
            <a:round/>
            <a:headEnd/>
            <a:tailEnd type="oval" w="lg" len="lg"/>
          </a:ln>
        </p:spPr>
        <p:txBody>
          <a:bodyPr/>
          <a:lstStyle/>
          <a:p>
            <a:pPr>
              <a:defRPr/>
            </a:pPr>
            <a:endParaRPr lang="ru-RU"/>
          </a:p>
        </p:txBody>
      </p:sp>
      <p:sp>
        <p:nvSpPr>
          <p:cNvPr id="13" name="Freeform 14"/>
          <p:cNvSpPr/>
          <p:nvPr/>
        </p:nvSpPr>
        <p:spPr bwMode="auto">
          <a:xfrm>
            <a:off x="5259388" y="3336925"/>
            <a:ext cx="144462" cy="1379538"/>
          </a:xfrm>
          <a:custGeom>
            <a:avLst/>
            <a:gdLst/>
            <a:ahLst/>
            <a:cxnLst>
              <a:cxn ang="0">
                <a:pos x="0" y="0"/>
              </a:cxn>
              <a:cxn ang="0">
                <a:pos x="585" y="0"/>
              </a:cxn>
              <a:cxn ang="0">
                <a:pos x="585" y="1253"/>
              </a:cxn>
            </a:cxnLst>
            <a:rect l="0" t="0" r="r" b="b"/>
            <a:pathLst>
              <a:path w="585" h="1253" extrusionOk="0">
                <a:moveTo>
                  <a:pt x="0" y="0"/>
                </a:moveTo>
                <a:lnTo>
                  <a:pt x="585" y="0"/>
                </a:lnTo>
                <a:lnTo>
                  <a:pt x="585" y="1253"/>
                </a:lnTo>
              </a:path>
            </a:pathLst>
          </a:custGeom>
          <a:noFill/>
          <a:ln w="19050" cap="flat" cmpd="sng">
            <a:solidFill>
              <a:srgbClr val="FF6600"/>
            </a:solidFill>
            <a:prstDash val="solid"/>
            <a:round/>
            <a:headEnd/>
            <a:tailEnd type="oval" w="lg" len="lg"/>
          </a:ln>
        </p:spPr>
        <p:txBody>
          <a:bodyPr/>
          <a:lstStyle/>
          <a:p>
            <a:pPr>
              <a:defRPr/>
            </a:pPr>
            <a:endParaRPr lang="ru-RU"/>
          </a:p>
        </p:txBody>
      </p:sp>
      <p:sp>
        <p:nvSpPr>
          <p:cNvPr id="14" name="Freeform 15"/>
          <p:cNvSpPr/>
          <p:nvPr/>
        </p:nvSpPr>
        <p:spPr bwMode="auto">
          <a:xfrm>
            <a:off x="6070600" y="2611438"/>
            <a:ext cx="247650" cy="1938337"/>
          </a:xfrm>
          <a:custGeom>
            <a:avLst/>
            <a:gdLst/>
            <a:ahLst/>
            <a:cxnLst>
              <a:cxn ang="0">
                <a:pos x="0" y="0"/>
              </a:cxn>
              <a:cxn ang="0">
                <a:pos x="585" y="0"/>
              </a:cxn>
              <a:cxn ang="0">
                <a:pos x="585" y="1253"/>
              </a:cxn>
            </a:cxnLst>
            <a:rect l="0" t="0" r="r" b="b"/>
            <a:pathLst>
              <a:path w="585" h="1253" extrusionOk="0">
                <a:moveTo>
                  <a:pt x="0" y="0"/>
                </a:moveTo>
                <a:lnTo>
                  <a:pt x="585" y="0"/>
                </a:lnTo>
                <a:lnTo>
                  <a:pt x="585" y="1253"/>
                </a:lnTo>
              </a:path>
            </a:pathLst>
          </a:custGeom>
          <a:noFill/>
          <a:ln w="19050" cap="flat" cmpd="sng">
            <a:solidFill>
              <a:srgbClr val="FF6600"/>
            </a:solidFill>
            <a:prstDash val="solid"/>
            <a:round/>
            <a:headEnd/>
            <a:tailEnd type="oval" w="lg" len="lg"/>
          </a:ln>
        </p:spPr>
        <p:txBody>
          <a:bodyPr/>
          <a:lstStyle/>
          <a:p>
            <a:pPr>
              <a:defRPr/>
            </a:pPr>
            <a:endParaRPr lang="ru-RU"/>
          </a:p>
        </p:txBody>
      </p:sp>
      <p:sp>
        <p:nvSpPr>
          <p:cNvPr id="15" name="Freeform 16"/>
          <p:cNvSpPr/>
          <p:nvPr/>
        </p:nvSpPr>
        <p:spPr bwMode="auto">
          <a:xfrm>
            <a:off x="6953250" y="1771650"/>
            <a:ext cx="223838" cy="2630488"/>
          </a:xfrm>
          <a:custGeom>
            <a:avLst/>
            <a:gdLst/>
            <a:ahLst/>
            <a:cxnLst>
              <a:cxn ang="0">
                <a:pos x="0" y="0"/>
              </a:cxn>
              <a:cxn ang="0">
                <a:pos x="585" y="0"/>
              </a:cxn>
              <a:cxn ang="0">
                <a:pos x="585" y="1253"/>
              </a:cxn>
            </a:cxnLst>
            <a:rect l="0" t="0" r="r" b="b"/>
            <a:pathLst>
              <a:path w="585" h="1253" extrusionOk="0">
                <a:moveTo>
                  <a:pt x="0" y="0"/>
                </a:moveTo>
                <a:lnTo>
                  <a:pt x="585" y="0"/>
                </a:lnTo>
                <a:lnTo>
                  <a:pt x="585" y="1253"/>
                </a:lnTo>
              </a:path>
            </a:pathLst>
          </a:custGeom>
          <a:noFill/>
          <a:ln w="19050" cap="flat" cmpd="sng">
            <a:solidFill>
              <a:srgbClr val="FF6600"/>
            </a:solidFill>
            <a:prstDash val="solid"/>
            <a:round/>
            <a:headEnd/>
            <a:tailEnd type="oval" w="lg" len="lg"/>
          </a:ln>
        </p:spPr>
        <p:txBody>
          <a:bodyPr/>
          <a:lstStyle/>
          <a:p>
            <a:pPr>
              <a:defRPr/>
            </a:pPr>
            <a:endParaRPr lang="ru-RU"/>
          </a:p>
        </p:txBody>
      </p:sp>
      <p:sp>
        <p:nvSpPr>
          <p:cNvPr id="16" name="Freeform 17"/>
          <p:cNvSpPr/>
          <p:nvPr/>
        </p:nvSpPr>
        <p:spPr bwMode="auto">
          <a:xfrm>
            <a:off x="7812088" y="1235075"/>
            <a:ext cx="247650" cy="2963863"/>
          </a:xfrm>
          <a:custGeom>
            <a:avLst/>
            <a:gdLst/>
            <a:ahLst/>
            <a:cxnLst>
              <a:cxn ang="0">
                <a:pos x="0" y="0"/>
              </a:cxn>
              <a:cxn ang="0">
                <a:pos x="585" y="0"/>
              </a:cxn>
              <a:cxn ang="0">
                <a:pos x="585" y="1253"/>
              </a:cxn>
            </a:cxnLst>
            <a:rect l="0" t="0" r="r" b="b"/>
            <a:pathLst>
              <a:path w="585" h="1253" extrusionOk="0">
                <a:moveTo>
                  <a:pt x="0" y="0"/>
                </a:moveTo>
                <a:lnTo>
                  <a:pt x="585" y="0"/>
                </a:lnTo>
                <a:lnTo>
                  <a:pt x="585" y="1253"/>
                </a:lnTo>
              </a:path>
            </a:pathLst>
          </a:custGeom>
          <a:noFill/>
          <a:ln w="19050" cap="flat" cmpd="sng">
            <a:solidFill>
              <a:srgbClr val="FF6600"/>
            </a:solidFill>
            <a:prstDash val="solid"/>
            <a:round/>
            <a:headEnd/>
            <a:tailEnd type="oval" w="lg" len="lg"/>
          </a:ln>
        </p:spPr>
        <p:txBody>
          <a:bodyPr/>
          <a:lstStyle/>
          <a:p>
            <a:pPr>
              <a:defRPr/>
            </a:pPr>
            <a:endParaRPr lang="ru-RU"/>
          </a:p>
        </p:txBody>
      </p:sp>
      <p:sp>
        <p:nvSpPr>
          <p:cNvPr id="17" name="Rectangle 18"/>
          <p:cNvSpPr>
            <a:spLocks noChangeArrowheads="1"/>
          </p:cNvSpPr>
          <p:nvPr/>
        </p:nvSpPr>
        <p:spPr bwMode="auto">
          <a:xfrm rot="-5400000">
            <a:off x="5031528" y="5057704"/>
            <a:ext cx="1013547" cy="492443"/>
          </a:xfrm>
          <a:prstGeom prst="rect">
            <a:avLst/>
          </a:prstGeom>
          <a:noFill/>
          <a:ln w="9525" algn="ctr">
            <a:solidFill>
              <a:schemeClr val="bg1"/>
            </a:solidFill>
            <a:miter lim="800000"/>
            <a:headEnd/>
            <a:tailEnd/>
          </a:ln>
        </p:spPr>
        <p:txBody>
          <a:bodyPr wrap="none" lIns="0" tIns="0" rIns="0" bIns="0" anchor="b">
            <a:spAutoFit/>
          </a:bodyPr>
          <a:lstStyle/>
          <a:p>
            <a:pPr algn="ctr">
              <a:spcBef>
                <a:spcPts val="0"/>
              </a:spcBef>
              <a:defRPr/>
            </a:pPr>
            <a:r>
              <a:rPr lang="en-US" sz="3200" b="1">
                <a:solidFill>
                  <a:srgbClr val="00B050"/>
                </a:solidFill>
                <a:latin typeface="Arial "/>
                <a:cs typeface="Arial"/>
              </a:rPr>
              <a:t>1 </a:t>
            </a:r>
            <a:r>
              <a:rPr lang="ru-RU" sz="3200" b="1">
                <a:solidFill>
                  <a:srgbClr val="00B050"/>
                </a:solidFill>
                <a:latin typeface="Arial "/>
                <a:cs typeface="Arial"/>
              </a:rPr>
              <a:t>год</a:t>
            </a:r>
            <a:endParaRPr lang="en-US" sz="3200" b="1">
              <a:solidFill>
                <a:srgbClr val="00B050"/>
              </a:solidFill>
              <a:latin typeface="Arial "/>
              <a:cs typeface="Arial"/>
            </a:endParaRPr>
          </a:p>
        </p:txBody>
      </p:sp>
      <p:sp>
        <p:nvSpPr>
          <p:cNvPr id="18" name="Rectangle 19"/>
          <p:cNvSpPr>
            <a:spLocks noChangeArrowheads="1"/>
          </p:cNvSpPr>
          <p:nvPr/>
        </p:nvSpPr>
        <p:spPr bwMode="auto">
          <a:xfrm rot="-5400000">
            <a:off x="6144418" y="4818857"/>
            <a:ext cx="455613" cy="222250"/>
          </a:xfrm>
          <a:prstGeom prst="rect">
            <a:avLst/>
          </a:prstGeom>
          <a:noFill/>
          <a:ln w="9525" algn="ctr">
            <a:solidFill>
              <a:schemeClr val="bg1"/>
            </a:solidFill>
            <a:miter lim="800000"/>
            <a:headEnd/>
            <a:tailEnd/>
          </a:ln>
        </p:spPr>
        <p:txBody>
          <a:bodyPr wrap="none" lIns="0" tIns="0" rIns="0" bIns="0" anchor="b">
            <a:spAutoFit/>
          </a:bodyPr>
          <a:lstStyle/>
          <a:p>
            <a:pPr algn="ctr">
              <a:spcBef>
                <a:spcPts val="0"/>
              </a:spcBef>
              <a:defRPr/>
            </a:pPr>
            <a:r>
              <a:rPr lang="en-US" sz="1400" b="1">
                <a:solidFill>
                  <a:srgbClr val="FF6600"/>
                </a:solidFill>
                <a:latin typeface="Arial "/>
                <a:cs typeface="Arial"/>
              </a:rPr>
              <a:t>5 </a:t>
            </a:r>
            <a:r>
              <a:rPr lang="ru-RU" sz="1400" b="1">
                <a:solidFill>
                  <a:srgbClr val="FF6600"/>
                </a:solidFill>
                <a:latin typeface="Arial "/>
                <a:cs typeface="Arial"/>
              </a:rPr>
              <a:t>лет</a:t>
            </a:r>
            <a:endParaRPr lang="en-US" sz="1400" b="1">
              <a:solidFill>
                <a:srgbClr val="FF6600"/>
              </a:solidFill>
              <a:latin typeface="Arial "/>
              <a:cs typeface="Arial"/>
            </a:endParaRPr>
          </a:p>
        </p:txBody>
      </p:sp>
      <p:sp>
        <p:nvSpPr>
          <p:cNvPr id="19" name="Text Box 20"/>
          <p:cNvSpPr>
            <a:spLocks/>
          </p:cNvSpPr>
          <p:nvPr/>
        </p:nvSpPr>
        <p:spPr bwMode="auto">
          <a:xfrm rot="-5400000">
            <a:off x="6549231" y="4788694"/>
            <a:ext cx="1265237" cy="314325"/>
          </a:xfrm>
          <a:prstGeom prst="rect">
            <a:avLst/>
          </a:prstGeom>
          <a:noFill/>
          <a:ln w="9525">
            <a:solidFill>
              <a:schemeClr val="bg1"/>
            </a:solidFill>
            <a:miter lim="800000"/>
            <a:headEnd/>
            <a:tailEnd/>
          </a:ln>
        </p:spPr>
        <p:txBody>
          <a:bodyPr>
            <a:spAutoFit/>
          </a:bodyPr>
          <a:lstStyle/>
          <a:p>
            <a:pPr algn="ctr">
              <a:spcBef>
                <a:spcPts val="0"/>
              </a:spcBef>
              <a:defRPr/>
            </a:pPr>
            <a:r>
              <a:rPr lang="en-US" sz="1400" b="1">
                <a:solidFill>
                  <a:srgbClr val="FF6600"/>
                </a:solidFill>
                <a:latin typeface="Arial "/>
                <a:ea typeface="MS PGothic"/>
                <a:cs typeface="Arial"/>
              </a:rPr>
              <a:t>10 </a:t>
            </a:r>
            <a:r>
              <a:rPr lang="ru-RU" sz="1400" b="1">
                <a:solidFill>
                  <a:srgbClr val="FF6600"/>
                </a:solidFill>
                <a:latin typeface="Arial "/>
                <a:ea typeface="MS PGothic"/>
                <a:cs typeface="Arial"/>
              </a:rPr>
              <a:t>лет</a:t>
            </a:r>
            <a:endParaRPr lang="en-US" sz="1400" b="1" baseline="30000">
              <a:solidFill>
                <a:srgbClr val="FF6600"/>
              </a:solidFill>
              <a:latin typeface="Arial "/>
              <a:ea typeface="MS PGothic"/>
              <a:cs typeface="Arial"/>
            </a:endParaRPr>
          </a:p>
        </p:txBody>
      </p:sp>
      <p:sp>
        <p:nvSpPr>
          <p:cNvPr id="20" name="Text Box 21"/>
          <p:cNvSpPr>
            <a:spLocks/>
          </p:cNvSpPr>
          <p:nvPr/>
        </p:nvSpPr>
        <p:spPr bwMode="auto">
          <a:xfrm rot="-5400000">
            <a:off x="7410451" y="4518025"/>
            <a:ext cx="1263650" cy="314325"/>
          </a:xfrm>
          <a:prstGeom prst="rect">
            <a:avLst/>
          </a:prstGeom>
          <a:noFill/>
          <a:ln w="9525">
            <a:solidFill>
              <a:schemeClr val="bg1"/>
            </a:solidFill>
            <a:miter lim="800000"/>
            <a:headEnd/>
            <a:tailEnd/>
          </a:ln>
        </p:spPr>
        <p:txBody>
          <a:bodyPr>
            <a:spAutoFit/>
          </a:bodyPr>
          <a:lstStyle/>
          <a:p>
            <a:pPr algn="ctr">
              <a:spcBef>
                <a:spcPts val="0"/>
              </a:spcBef>
              <a:defRPr/>
            </a:pPr>
            <a:r>
              <a:rPr lang="en-US" sz="1400" b="1">
                <a:solidFill>
                  <a:srgbClr val="FF6600"/>
                </a:solidFill>
                <a:latin typeface="Arial "/>
                <a:ea typeface="MS PGothic"/>
                <a:cs typeface="Arial"/>
              </a:rPr>
              <a:t>1</a:t>
            </a:r>
            <a:r>
              <a:rPr lang="ru-RU" sz="1400" b="1">
                <a:solidFill>
                  <a:srgbClr val="FF6600"/>
                </a:solidFill>
                <a:latin typeface="Arial "/>
                <a:ea typeface="MS PGothic"/>
                <a:cs typeface="Arial"/>
              </a:rPr>
              <a:t>5 лет</a:t>
            </a:r>
            <a:endParaRPr lang="en-US" sz="1400" b="1" baseline="30000">
              <a:solidFill>
                <a:srgbClr val="FF6600"/>
              </a:solidFill>
              <a:latin typeface="Arial "/>
              <a:ea typeface="MS PGothic"/>
              <a:cs typeface="Arial"/>
            </a:endParaRPr>
          </a:p>
        </p:txBody>
      </p:sp>
      <p:sp>
        <p:nvSpPr>
          <p:cNvPr id="21" name="Rectangle 2"/>
          <p:cNvSpPr>
            <a:spLocks noChangeArrowheads="1"/>
          </p:cNvSpPr>
          <p:nvPr/>
        </p:nvSpPr>
        <p:spPr bwMode="auto">
          <a:xfrm>
            <a:off x="-36512" y="6165850"/>
            <a:ext cx="9144000" cy="692150"/>
          </a:xfrm>
          <a:prstGeom prst="rect">
            <a:avLst/>
          </a:prstGeom>
          <a:solidFill>
            <a:srgbClr val="009900"/>
          </a:solidFill>
          <a:ln w="9525">
            <a:solidFill>
              <a:schemeClr val="tx1"/>
            </a:solidFill>
            <a:miter lim="800000"/>
            <a:headEnd/>
            <a:tailEnd/>
          </a:ln>
        </p:spPr>
        <p:txBody>
          <a:bodyPr wrap="none" anchor="ctr"/>
          <a:lstStyle/>
          <a:p>
            <a:pPr>
              <a:defRPr/>
            </a:pPr>
            <a:endParaRPr lang="ru-RU"/>
          </a:p>
        </p:txBody>
      </p:sp>
      <p:sp>
        <p:nvSpPr>
          <p:cNvPr id="22" name="Text Box 3"/>
          <p:cNvSpPr>
            <a:spLocks/>
          </p:cNvSpPr>
          <p:nvPr/>
        </p:nvSpPr>
        <p:spPr bwMode="auto">
          <a:xfrm>
            <a:off x="395536" y="6233105"/>
            <a:ext cx="7910513" cy="369332"/>
          </a:xfrm>
          <a:prstGeom prst="rect">
            <a:avLst/>
          </a:prstGeom>
          <a:noFill/>
          <a:ln w="9525">
            <a:noFill/>
            <a:miter lim="800000"/>
            <a:headEnd/>
            <a:tailEnd/>
          </a:ln>
        </p:spPr>
        <p:txBody>
          <a:bodyPr lIns="0" tIns="0" rIns="0" bIns="0" anchor="b">
            <a:spAutoFit/>
          </a:bodyPr>
          <a:lstStyle/>
          <a:p>
            <a:pPr>
              <a:defRPr/>
            </a:pPr>
            <a:r>
              <a:rPr lang="en-US" sz="1200" b="1" i="1">
                <a:solidFill>
                  <a:schemeClr val="bg1"/>
                </a:solidFill>
                <a:latin typeface="Arial "/>
                <a:ea typeface="MS PGothic"/>
                <a:cs typeface="Arial"/>
              </a:rPr>
              <a:t>Manual of Smoking cessation: A Guide for Counsellors and practioners. Andy McEwen, Peter Hajek, Hayden McRobbie &amp; Robert West. Addiction Press, Blackwell publishing.</a:t>
            </a:r>
            <a:endParaRPr lang="en-GB" sz="1200" b="1" i="1">
              <a:solidFill>
                <a:schemeClr val="bg1"/>
              </a:solidFill>
              <a:latin typeface="Arial "/>
              <a:ea typeface="MS PGothic"/>
              <a:cs typeface="Arial"/>
            </a:endParaRPr>
          </a:p>
        </p:txBody>
      </p:sp>
      <p:sp>
        <p:nvSpPr>
          <p:cNvPr id="23" name="AutoShape 2"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
        <p:nvSpPr>
          <p:cNvPr id="24" name="AutoShape 4"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
        <p:nvSpPr>
          <p:cNvPr id="25" name="AutoShape 6" descr="Картинки по запросу quitting smo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pic>
        <p:nvPicPr>
          <p:cNvPr id="26" name="Picture 8" descr="Картинки по запросу quitting smoking"/>
          <p:cNvPicPr>
            <a:picLocks noChangeAspect="1" noChangeArrowheads="1"/>
          </p:cNvPicPr>
          <p:nvPr/>
        </p:nvPicPr>
        <p:blipFill>
          <a:blip r:embed="rId3"/>
          <a:stretch/>
        </p:blipFill>
        <p:spPr bwMode="auto">
          <a:xfrm>
            <a:off x="-5149078" y="-10108502"/>
            <a:ext cx="11731752" cy="7821168"/>
          </a:xfrm>
          <a:prstGeom prst="rect">
            <a:avLst/>
          </a:prstGeom>
          <a:noFill/>
        </p:spPr>
      </p:pic>
      <p:pic>
        <p:nvPicPr>
          <p:cNvPr id="27" name="Picture 10"/>
          <p:cNvPicPr>
            <a:picLocks noChangeAspect="1" noChangeArrowheads="1"/>
          </p:cNvPicPr>
          <p:nvPr/>
        </p:nvPicPr>
        <p:blipFill>
          <a:blip r:embed="rId4"/>
          <a:stretch/>
        </p:blipFill>
        <p:spPr bwMode="auto">
          <a:xfrm>
            <a:off x="395536" y="116632"/>
            <a:ext cx="2418290" cy="17281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ChangeArrowheads="1"/>
          </p:cNvSpPr>
          <p:nvPr/>
        </p:nvSpPr>
        <p:spPr bwMode="auto">
          <a:xfrm>
            <a:off x="0" y="6148299"/>
            <a:ext cx="9144000" cy="692150"/>
          </a:xfrm>
          <a:prstGeom prst="rect">
            <a:avLst/>
          </a:prstGeom>
          <a:solidFill>
            <a:schemeClr val="tx2">
              <a:lumMod val="20000"/>
              <a:lumOff val="80000"/>
            </a:schemeClr>
          </a:solidFill>
          <a:ln w="9525">
            <a:noFill/>
            <a:miter lim="800000"/>
            <a:headEnd/>
            <a:tailEnd/>
          </a:ln>
        </p:spPr>
        <p:txBody>
          <a:bodyPr wrap="none" anchor="ctr"/>
          <a:lstStyle/>
          <a:p>
            <a:pPr algn="ctr">
              <a:defRPr/>
            </a:pPr>
            <a:r>
              <a:rPr lang="ru-RU">
                <a:cs typeface="Arial"/>
              </a:rPr>
              <a:t>Национальные рекомендации «Кардиоваскулярная профилактика 2017»</a:t>
            </a:r>
            <a:endParaRPr lang="ru-RU"/>
          </a:p>
        </p:txBody>
      </p:sp>
      <p:sp>
        <p:nvSpPr>
          <p:cNvPr id="5" name="Заголовок 1"/>
          <p:cNvSpPr>
            <a:spLocks noGrp="1"/>
          </p:cNvSpPr>
          <p:nvPr>
            <p:ph type="title"/>
          </p:nvPr>
        </p:nvSpPr>
        <p:spPr bwMode="auto">
          <a:xfrm>
            <a:off x="0" y="332656"/>
            <a:ext cx="9144000" cy="1143000"/>
          </a:xfrm>
        </p:spPr>
        <p:txBody>
          <a:bodyPr>
            <a:normAutofit fontScale="90000"/>
          </a:bodyPr>
          <a:lstStyle/>
          <a:p>
            <a:pPr algn="ctr">
              <a:defRPr/>
            </a:pPr>
            <a:r>
              <a:rPr lang="ru-RU" sz="3600" b="1">
                <a:solidFill>
                  <a:srgbClr val="00B050"/>
                </a:solidFill>
                <a:latin typeface="+mn-lt"/>
                <a:ea typeface="+mn-ea"/>
                <a:cs typeface="+mn-cs"/>
              </a:rPr>
              <a:t>Здоровое питание  </a:t>
            </a:r>
            <a:r>
              <a:rPr lang="ru-RU" sz="3600" b="1">
                <a:latin typeface="+mn-lt"/>
                <a:ea typeface="+mn-ea"/>
                <a:cs typeface="+mn-cs"/>
              </a:rPr>
              <a:t/>
            </a:r>
            <a:br>
              <a:rPr lang="ru-RU" sz="3600" b="1">
                <a:latin typeface="+mn-lt"/>
                <a:ea typeface="+mn-ea"/>
                <a:cs typeface="+mn-cs"/>
              </a:rPr>
            </a:br>
            <a:r>
              <a:rPr lang="ru-RU" sz="2200" b="1">
                <a:solidFill>
                  <a:schemeClr val="tx1">
                    <a:lumMod val="65000"/>
                    <a:lumOff val="35000"/>
                  </a:schemeClr>
                </a:solidFill>
              </a:rPr>
              <a:t>рекомендуется как основа и важнейший компонент профилактики </a:t>
            </a:r>
            <a:br>
              <a:rPr lang="ru-RU" sz="2200" b="1">
                <a:solidFill>
                  <a:schemeClr val="tx1">
                    <a:lumMod val="65000"/>
                    <a:lumOff val="35000"/>
                  </a:schemeClr>
                </a:solidFill>
              </a:rPr>
            </a:br>
            <a:r>
              <a:rPr lang="ru-RU" sz="2200" b="1">
                <a:solidFill>
                  <a:schemeClr val="tx1">
                    <a:lumMod val="65000"/>
                    <a:lumOff val="35000"/>
                  </a:schemeClr>
                </a:solidFill>
              </a:rPr>
              <a:t>сердечно-сосудистых заболеваний и их осложнений</a:t>
            </a:r>
            <a:endParaRPr lang="ru-RU" sz="2200" b="1">
              <a:solidFill>
                <a:schemeClr val="tx1">
                  <a:lumMod val="65000"/>
                  <a:lumOff val="35000"/>
                </a:schemeClr>
              </a:solidFill>
              <a:latin typeface="+mn-lt"/>
              <a:ea typeface="+mn-ea"/>
              <a:cs typeface="+mn-cs"/>
            </a:endParaRPr>
          </a:p>
        </p:txBody>
      </p:sp>
      <p:pic>
        <p:nvPicPr>
          <p:cNvPr id="6" name="Picture 2" descr="ÐÐ°ÑÑÐ¸Ð½ÐºÐ¸ Ð¿Ð¾ Ð·Ð°Ð¿ÑÐ¾ÑÑ Ð¿Ð¸ÑÐ°Ð¼Ð¸Ð´Ð° Ð¿Ð¸ÑÐ°Ð½Ð¸Ñ"/>
          <p:cNvPicPr>
            <a:picLocks noChangeAspect="1" noChangeArrowheads="1"/>
          </p:cNvPicPr>
          <p:nvPr/>
        </p:nvPicPr>
        <p:blipFill>
          <a:blip r:embed="rId2"/>
          <a:stretch/>
        </p:blipFill>
        <p:spPr bwMode="auto">
          <a:xfrm>
            <a:off x="2339752" y="1628800"/>
            <a:ext cx="4762500" cy="41814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323528" y="404664"/>
            <a:ext cx="8352928" cy="2736304"/>
          </a:xfrm>
        </p:spPr>
        <p:txBody>
          <a:bodyPr>
            <a:normAutofit/>
          </a:bodyPr>
          <a:lstStyle/>
          <a:p>
            <a:pPr>
              <a:defRPr/>
            </a:pPr>
            <a:r>
              <a:rPr lang="ru-RU" sz="3200" b="1">
                <a:solidFill>
                  <a:srgbClr val="336600"/>
                </a:solidFill>
              </a:rPr>
              <a:t>Какая самая главная рекомендация по здоровому питанию способствует профилактике инфаркта миокарда и других сердечно-сосудистых заболеваний? </a:t>
            </a:r>
          </a:p>
        </p:txBody>
      </p:sp>
      <p:pic>
        <p:nvPicPr>
          <p:cNvPr id="5" name="Рисунок 7" descr="000000125.jpg"/>
          <p:cNvPicPr>
            <a:picLocks noChangeAspect="1"/>
          </p:cNvPicPr>
          <p:nvPr/>
        </p:nvPicPr>
        <p:blipFill>
          <a:blip r:embed="rId2"/>
          <a:stretch/>
        </p:blipFill>
        <p:spPr bwMode="auto">
          <a:xfrm>
            <a:off x="2915816" y="4813696"/>
            <a:ext cx="3096344" cy="2044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323528" y="404664"/>
            <a:ext cx="8352928" cy="2736304"/>
          </a:xfrm>
        </p:spPr>
        <p:txBody>
          <a:bodyPr>
            <a:normAutofit/>
          </a:bodyPr>
          <a:lstStyle/>
          <a:p>
            <a:pPr>
              <a:defRPr/>
            </a:pPr>
            <a:r>
              <a:rPr lang="ru-RU" sz="3200" b="1">
                <a:solidFill>
                  <a:srgbClr val="336600"/>
                </a:solidFill>
              </a:rPr>
              <a:t>Какая самая главная рекомендация по здоровому питанию способствует профилактике инфаркта миокарда и других сердечно-сосудистых заболеваний? </a:t>
            </a:r>
          </a:p>
        </p:txBody>
      </p:sp>
      <p:sp>
        <p:nvSpPr>
          <p:cNvPr id="5" name="Прямоугольник 6"/>
          <p:cNvSpPr/>
          <p:nvPr/>
        </p:nvSpPr>
        <p:spPr bwMode="auto">
          <a:xfrm>
            <a:off x="683568" y="3429000"/>
            <a:ext cx="8064896" cy="1384995"/>
          </a:xfrm>
          <a:prstGeom prst="rect">
            <a:avLst/>
          </a:prstGeom>
          <a:solidFill>
            <a:schemeClr val="accent3">
              <a:lumMod val="40000"/>
              <a:lumOff val="60000"/>
            </a:schemeClr>
          </a:solidFill>
        </p:spPr>
        <p:txBody>
          <a:bodyPr wrap="square">
            <a:spAutoFit/>
          </a:bodyPr>
          <a:lstStyle/>
          <a:p>
            <a:pPr algn="ctr">
              <a:defRPr/>
            </a:pPr>
            <a:r>
              <a:rPr lang="ru-RU" sz="2400" b="1">
                <a:solidFill>
                  <a:prstClr val="black"/>
                </a:solidFill>
              </a:rPr>
              <a:t> </a:t>
            </a:r>
            <a:r>
              <a:rPr lang="ru-RU" sz="2800" b="1">
                <a:solidFill>
                  <a:prstClr val="black"/>
                </a:solidFill>
              </a:rPr>
              <a:t>Ежедневно рекомендуется употреблять 200 г фруктов (2–3 порции) и 200 г овощей (2–3 порции) без учета картофеля</a:t>
            </a:r>
          </a:p>
        </p:txBody>
      </p:sp>
      <p:pic>
        <p:nvPicPr>
          <p:cNvPr id="6" name="Рисунок 7" descr="000000125.jpg"/>
          <p:cNvPicPr>
            <a:picLocks noChangeAspect="1"/>
          </p:cNvPicPr>
          <p:nvPr/>
        </p:nvPicPr>
        <p:blipFill>
          <a:blip r:embed="rId2"/>
          <a:stretch/>
        </p:blipFill>
        <p:spPr bwMode="auto">
          <a:xfrm>
            <a:off x="2915816" y="4813696"/>
            <a:ext cx="3096344" cy="2044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6" descr="http://www.rebenok.com/img/7233_400_1.jpg"/>
          <p:cNvPicPr>
            <a:picLocks noChangeAspect="1" noChangeArrowheads="1"/>
          </p:cNvPicPr>
          <p:nvPr/>
        </p:nvPicPr>
        <p:blipFill>
          <a:blip r:embed="rId2"/>
          <a:stretch/>
        </p:blipFill>
        <p:spPr bwMode="auto">
          <a:xfrm rot="278499">
            <a:off x="1785918" y="1142984"/>
            <a:ext cx="785818" cy="1004240"/>
          </a:xfrm>
          <a:prstGeom prst="rect">
            <a:avLst/>
          </a:prstGeom>
          <a:noFill/>
        </p:spPr>
      </p:pic>
      <p:sp>
        <p:nvSpPr>
          <p:cNvPr id="5" name="Прямоугольник 4"/>
          <p:cNvSpPr/>
          <p:nvPr/>
        </p:nvSpPr>
        <p:spPr bwMode="auto">
          <a:xfrm>
            <a:off x="1420615" y="2129719"/>
            <a:ext cx="1503710" cy="369332"/>
          </a:xfrm>
          <a:prstGeom prst="rect">
            <a:avLst/>
          </a:prstGeom>
        </p:spPr>
        <p:txBody>
          <a:bodyPr wrap="square">
            <a:spAutoFit/>
          </a:bodyPr>
          <a:lstStyle/>
          <a:p>
            <a:pPr algn="ctr">
              <a:defRPr/>
            </a:pPr>
            <a:r>
              <a:rPr lang="ru-RU"/>
              <a:t>1 яблоко</a:t>
            </a:r>
            <a:endParaRPr/>
          </a:p>
        </p:txBody>
      </p:sp>
      <p:sp>
        <p:nvSpPr>
          <p:cNvPr id="6" name="Овал 6"/>
          <p:cNvSpPr/>
          <p:nvPr/>
        </p:nvSpPr>
        <p:spPr bwMode="auto">
          <a:xfrm>
            <a:off x="3714744" y="2500306"/>
            <a:ext cx="2071702" cy="1428760"/>
          </a:xfrm>
          <a:prstGeom prst="ellipse">
            <a:avLst/>
          </a:prstGeom>
          <a:solidFill>
            <a:srgbClr val="CCFF99"/>
          </a:solidFill>
          <a:ln>
            <a:solidFill>
              <a:srgbClr val="92D050"/>
            </a:solidFill>
          </a:ln>
        </p:spPr>
        <p:style>
          <a:lnRef idx="1">
            <a:schemeClr val="dk1"/>
          </a:lnRef>
          <a:fillRef idx="2">
            <a:schemeClr val="dk1"/>
          </a:fillRef>
          <a:effectRef idx="1">
            <a:schemeClr val="dk1"/>
          </a:effectRef>
          <a:fontRef idx="minor">
            <a:schemeClr val="dk1"/>
          </a:fontRef>
        </p:style>
        <p:txBody>
          <a:bodyPr rtlCol="0" anchor="ctr"/>
          <a:lstStyle/>
          <a:p>
            <a:pPr algn="ctr">
              <a:defRPr/>
            </a:pPr>
            <a:endParaRPr lang="ru-RU"/>
          </a:p>
        </p:txBody>
      </p:sp>
      <p:sp>
        <p:nvSpPr>
          <p:cNvPr id="7" name="Прямоугольник 7"/>
          <p:cNvSpPr/>
          <p:nvPr/>
        </p:nvSpPr>
        <p:spPr bwMode="auto">
          <a:xfrm>
            <a:off x="3214678" y="2714620"/>
            <a:ext cx="3071834" cy="1077218"/>
          </a:xfrm>
          <a:prstGeom prst="rect">
            <a:avLst/>
          </a:prstGeom>
        </p:spPr>
        <p:txBody>
          <a:bodyPr wrap="square">
            <a:spAutoFit/>
          </a:bodyPr>
          <a:lstStyle/>
          <a:p>
            <a:pPr algn="ctr">
              <a:defRPr/>
            </a:pPr>
            <a:r>
              <a:rPr lang="ru-RU" sz="3200"/>
              <a:t>1 порция</a:t>
            </a:r>
            <a:endParaRPr/>
          </a:p>
          <a:p>
            <a:pPr algn="ctr">
              <a:defRPr/>
            </a:pPr>
            <a:r>
              <a:rPr lang="ru-RU" sz="3200"/>
              <a:t>это:</a:t>
            </a:r>
            <a:endParaRPr/>
          </a:p>
        </p:txBody>
      </p:sp>
      <p:pic>
        <p:nvPicPr>
          <p:cNvPr id="8" name="Picture 4" descr="https://encrypted-tbn2.gstatic.com/images?q=tbn:ANd9GcQxVCKzL_fV3UiHqJzdDd0JUX1t62a6NQ2ANOwByC0XvbfIMqUx"/>
          <p:cNvPicPr>
            <a:picLocks noChangeAspect="1" noChangeArrowheads="1"/>
          </p:cNvPicPr>
          <p:nvPr/>
        </p:nvPicPr>
        <p:blipFill>
          <a:blip r:embed="rId3"/>
          <a:stretch/>
        </p:blipFill>
        <p:spPr bwMode="auto">
          <a:xfrm>
            <a:off x="5603991" y="899022"/>
            <a:ext cx="1575496" cy="1071570"/>
          </a:xfrm>
          <a:prstGeom prst="rect">
            <a:avLst/>
          </a:prstGeom>
          <a:noFill/>
        </p:spPr>
      </p:pic>
      <p:sp>
        <p:nvSpPr>
          <p:cNvPr id="9" name="Прямоугольник 11"/>
          <p:cNvSpPr/>
          <p:nvPr/>
        </p:nvSpPr>
        <p:spPr bwMode="auto">
          <a:xfrm>
            <a:off x="5991879" y="1947656"/>
            <a:ext cx="1571636" cy="369332"/>
          </a:xfrm>
          <a:prstGeom prst="rect">
            <a:avLst/>
          </a:prstGeom>
        </p:spPr>
        <p:txBody>
          <a:bodyPr wrap="square">
            <a:spAutoFit/>
          </a:bodyPr>
          <a:lstStyle/>
          <a:p>
            <a:pPr algn="ctr">
              <a:defRPr/>
            </a:pPr>
            <a:r>
              <a:rPr lang="ru-RU"/>
              <a:t>2 киви</a:t>
            </a:r>
            <a:endParaRPr/>
          </a:p>
        </p:txBody>
      </p:sp>
      <p:pic>
        <p:nvPicPr>
          <p:cNvPr id="10" name="Picture 6" descr="https://encrypted-tbn2.gstatic.com/images?q=tbn:ANd9GcT6hYRqT6qeyRI-lw3v4F8qh8uQFaR9S_1gFmuSWq61kEQFgemB"/>
          <p:cNvPicPr>
            <a:picLocks noChangeAspect="1" noChangeArrowheads="1"/>
          </p:cNvPicPr>
          <p:nvPr/>
        </p:nvPicPr>
        <p:blipFill>
          <a:blip r:embed="rId4"/>
          <a:stretch/>
        </p:blipFill>
        <p:spPr bwMode="auto">
          <a:xfrm>
            <a:off x="6336633" y="2588503"/>
            <a:ext cx="995194" cy="930849"/>
          </a:xfrm>
          <a:prstGeom prst="rect">
            <a:avLst/>
          </a:prstGeom>
          <a:noFill/>
        </p:spPr>
      </p:pic>
      <p:pic>
        <p:nvPicPr>
          <p:cNvPr id="11" name="Picture 28" descr="https://encrypted-tbn1.gstatic.com/images?q=tbn:ANd9GcTDr7Vq31IUJPjtnMwQVPIWH0x_2ZER2yMKd7V2_O98mg5_NL_k"/>
          <p:cNvPicPr>
            <a:picLocks noChangeAspect="1" noChangeArrowheads="1"/>
          </p:cNvPicPr>
          <p:nvPr/>
        </p:nvPicPr>
        <p:blipFill>
          <a:blip r:embed="rId5"/>
          <a:stretch/>
        </p:blipFill>
        <p:spPr bwMode="auto">
          <a:xfrm rot="19544563">
            <a:off x="5044875" y="3842887"/>
            <a:ext cx="1474722" cy="737361"/>
          </a:xfrm>
          <a:prstGeom prst="rect">
            <a:avLst/>
          </a:prstGeom>
          <a:noFill/>
        </p:spPr>
      </p:pic>
      <p:pic>
        <p:nvPicPr>
          <p:cNvPr id="12" name="Picture 26" descr="https://encrypted-tbn3.gstatic.com/images?q=tbn:ANd9GcRZUiyQf5EhbEEPE0NDbU0IKdaGMGm8E_5GMzOyMFfUOIZ03dbm_w"/>
          <p:cNvPicPr>
            <a:picLocks noChangeAspect="1" noChangeArrowheads="1"/>
          </p:cNvPicPr>
          <p:nvPr/>
        </p:nvPicPr>
        <p:blipFill>
          <a:blip r:embed="rId6"/>
          <a:stretch/>
        </p:blipFill>
        <p:spPr bwMode="auto">
          <a:xfrm>
            <a:off x="2935910" y="4041243"/>
            <a:ext cx="2147042" cy="1428760"/>
          </a:xfrm>
          <a:prstGeom prst="rect">
            <a:avLst/>
          </a:prstGeom>
          <a:noFill/>
        </p:spPr>
      </p:pic>
      <p:sp>
        <p:nvSpPr>
          <p:cNvPr id="13" name="Прямоугольник 30"/>
          <p:cNvSpPr/>
          <p:nvPr/>
        </p:nvSpPr>
        <p:spPr bwMode="auto">
          <a:xfrm>
            <a:off x="5323822" y="4533322"/>
            <a:ext cx="2500330" cy="1200329"/>
          </a:xfrm>
          <a:prstGeom prst="rect">
            <a:avLst/>
          </a:prstGeom>
        </p:spPr>
        <p:txBody>
          <a:bodyPr wrap="square">
            <a:spAutoFit/>
          </a:bodyPr>
          <a:lstStyle/>
          <a:p>
            <a:pPr marL="342900" indent="-342900" algn="ctr">
              <a:buAutoNum type="arabicPlain" startAt="150"/>
              <a:defRPr/>
            </a:pPr>
            <a:r>
              <a:rPr lang="ru-RU"/>
              <a:t> г  (1/2 тарелки) свежеприготовленного салата или тушеной капусты </a:t>
            </a:r>
            <a:endParaRPr/>
          </a:p>
        </p:txBody>
      </p:sp>
      <p:pic>
        <p:nvPicPr>
          <p:cNvPr id="14" name="Picture 30" descr="https://encrypted-tbn3.gstatic.com/images?q=tbn:ANd9GcRx4Wwmsn3kKDxOZpug_lO14Kw96CcULR1Fmtrn26F9ACSvP61JFQ"/>
          <p:cNvPicPr>
            <a:picLocks noChangeAspect="1" noChangeArrowheads="1"/>
          </p:cNvPicPr>
          <p:nvPr/>
        </p:nvPicPr>
        <p:blipFill>
          <a:blip r:embed="rId7"/>
          <a:stretch/>
        </p:blipFill>
        <p:spPr bwMode="auto">
          <a:xfrm>
            <a:off x="3428992" y="670112"/>
            <a:ext cx="1143008" cy="1137929"/>
          </a:xfrm>
          <a:prstGeom prst="rect">
            <a:avLst/>
          </a:prstGeom>
          <a:noFill/>
        </p:spPr>
      </p:pic>
      <p:sp>
        <p:nvSpPr>
          <p:cNvPr id="15" name="Прямоугольник 32"/>
          <p:cNvSpPr/>
          <p:nvPr/>
        </p:nvSpPr>
        <p:spPr bwMode="auto">
          <a:xfrm>
            <a:off x="2969458" y="1808041"/>
            <a:ext cx="1571636" cy="369332"/>
          </a:xfrm>
          <a:prstGeom prst="rect">
            <a:avLst/>
          </a:prstGeom>
        </p:spPr>
        <p:txBody>
          <a:bodyPr wrap="square">
            <a:spAutoFit/>
          </a:bodyPr>
          <a:lstStyle/>
          <a:p>
            <a:pPr algn="ctr">
              <a:defRPr/>
            </a:pPr>
            <a:r>
              <a:rPr lang="ru-RU"/>
              <a:t>1 банан</a:t>
            </a:r>
            <a:endParaRPr/>
          </a:p>
        </p:txBody>
      </p:sp>
      <p:sp>
        <p:nvSpPr>
          <p:cNvPr id="16" name="Заголовок 1"/>
          <p:cNvSpPr>
            <a:spLocks noGrp="1"/>
          </p:cNvSpPr>
          <p:nvPr>
            <p:ph type="title"/>
          </p:nvPr>
        </p:nvSpPr>
        <p:spPr bwMode="auto">
          <a:xfrm>
            <a:off x="500034" y="0"/>
            <a:ext cx="8229600" cy="714356"/>
          </a:xfrm>
        </p:spPr>
        <p:txBody>
          <a:bodyPr>
            <a:normAutofit/>
          </a:bodyPr>
          <a:lstStyle/>
          <a:p>
            <a:pPr>
              <a:defRPr/>
            </a:pPr>
            <a:r>
              <a:rPr lang="ru-RU" sz="2800" b="1">
                <a:latin typeface="+mn-lt"/>
                <a:ea typeface="+mn-ea"/>
                <a:cs typeface="+mn-cs"/>
              </a:rPr>
              <a:t>«5 порций овощей и фруктов в день»</a:t>
            </a:r>
            <a:endParaRPr/>
          </a:p>
        </p:txBody>
      </p:sp>
      <p:sp>
        <p:nvSpPr>
          <p:cNvPr id="17"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p:spPr>
        <p:txBody>
          <a:bodyPr wrap="none" anchor="ctr"/>
          <a:lstStyle/>
          <a:p>
            <a:pPr>
              <a:defRPr/>
            </a:pPr>
            <a:endParaRPr lang="ru-RU"/>
          </a:p>
        </p:txBody>
      </p:sp>
      <p:sp>
        <p:nvSpPr>
          <p:cNvPr id="18" name="Rectangle 5"/>
          <p:cNvSpPr>
            <a:spLocks noChangeArrowheads="1"/>
          </p:cNvSpPr>
          <p:nvPr/>
        </p:nvSpPr>
        <p:spPr bwMode="auto">
          <a:xfrm>
            <a:off x="2124075" y="6354763"/>
            <a:ext cx="5616575" cy="242887"/>
          </a:xfrm>
          <a:prstGeom prst="rect">
            <a:avLst/>
          </a:prstGeom>
          <a:noFill/>
          <a:ln w="9525">
            <a:noFill/>
            <a:miter lim="800000"/>
            <a:headEnd/>
            <a:tailEnd/>
          </a:ln>
        </p:spPr>
        <p:txBody>
          <a:bodyPr wrap="none" anchor="ctr"/>
          <a:lstStyle/>
          <a:p>
            <a:pPr algn="ctr">
              <a:defRPr/>
            </a:pPr>
            <a:endParaRPr lang="ru-RU" sz="1400" b="1" i="1">
              <a:solidFill>
                <a:schemeClr val="bg1"/>
              </a:solidFill>
              <a:cs typeface="Arial"/>
            </a:endParaRPr>
          </a:p>
        </p:txBody>
      </p:sp>
      <p:sp>
        <p:nvSpPr>
          <p:cNvPr id="19" name="Прямоугольник 13"/>
          <p:cNvSpPr/>
          <p:nvPr/>
        </p:nvSpPr>
        <p:spPr bwMode="auto">
          <a:xfrm>
            <a:off x="6716735" y="3369470"/>
            <a:ext cx="1571636" cy="369332"/>
          </a:xfrm>
          <a:prstGeom prst="rect">
            <a:avLst/>
          </a:prstGeom>
        </p:spPr>
        <p:txBody>
          <a:bodyPr wrap="square">
            <a:spAutoFit/>
          </a:bodyPr>
          <a:lstStyle/>
          <a:p>
            <a:pPr algn="ctr">
              <a:defRPr/>
            </a:pPr>
            <a:r>
              <a:rPr lang="ru-RU"/>
              <a:t>1 апельсин</a:t>
            </a:r>
            <a:endParaRPr/>
          </a:p>
        </p:txBody>
      </p:sp>
      <p:pic>
        <p:nvPicPr>
          <p:cNvPr id="20" name="Picture 18" descr="http://www.kulina.ru/images1/2006_09_07/fruits.jpg"/>
          <p:cNvPicPr>
            <a:picLocks noChangeAspect="1" noChangeArrowheads="1"/>
          </p:cNvPicPr>
          <p:nvPr/>
        </p:nvPicPr>
        <p:blipFill>
          <a:blip r:embed="rId8"/>
          <a:stretch/>
        </p:blipFill>
        <p:spPr bwMode="auto">
          <a:xfrm>
            <a:off x="1384570" y="3053928"/>
            <a:ext cx="1285884" cy="1369747"/>
          </a:xfrm>
          <a:prstGeom prst="rect">
            <a:avLst/>
          </a:prstGeom>
          <a:noFill/>
        </p:spPr>
      </p:pic>
      <p:sp>
        <p:nvSpPr>
          <p:cNvPr id="21" name="Прямоугольник 35"/>
          <p:cNvSpPr/>
          <p:nvPr/>
        </p:nvSpPr>
        <p:spPr bwMode="auto">
          <a:xfrm>
            <a:off x="710721" y="4285026"/>
            <a:ext cx="2071702" cy="646331"/>
          </a:xfrm>
          <a:prstGeom prst="rect">
            <a:avLst/>
          </a:prstGeom>
        </p:spPr>
        <p:txBody>
          <a:bodyPr wrap="square">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r>
              <a:rPr lang="ru-RU"/>
              <a:t>1/4 стакана сухофруктов</a:t>
            </a:r>
            <a:endParaRPr/>
          </a:p>
        </p:txBody>
      </p:sp>
      <p:sp>
        <p:nvSpPr>
          <p:cNvPr id="22" name="Rectangle 3"/>
          <p:cNvSpPr>
            <a:spLocks noChangeArrowheads="1"/>
          </p:cNvSpPr>
          <p:nvPr/>
        </p:nvSpPr>
        <p:spPr bwMode="auto">
          <a:xfrm>
            <a:off x="0" y="6148299"/>
            <a:ext cx="9144000" cy="692150"/>
          </a:xfrm>
          <a:prstGeom prst="rect">
            <a:avLst/>
          </a:prstGeom>
          <a:solidFill>
            <a:schemeClr val="accent3">
              <a:lumMod val="40000"/>
              <a:lumOff val="60000"/>
            </a:schemeClr>
          </a:solidFill>
          <a:ln w="9525">
            <a:noFill/>
            <a:miter lim="800000"/>
            <a:headEnd/>
            <a:tailEnd/>
          </a:ln>
        </p:spPr>
        <p:txBody>
          <a:bodyPr wrap="none" anchor="ctr"/>
          <a:lstStyle/>
          <a:p>
            <a:pPr algn="ctr">
              <a:defRPr/>
            </a:pPr>
            <a:r>
              <a:rPr lang="ru-RU">
                <a:cs typeface="Arial"/>
              </a:rPr>
              <a:t>Национальные рекомендации «Кардиоваскулярная профилактика 2017»</a:t>
            </a:r>
            <a:endParaRPr lang="ru-RU"/>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1"/>
          <p:cNvSpPr>
            <a:spLocks/>
          </p:cNvSpPr>
          <p:nvPr/>
        </p:nvSpPr>
        <p:spPr bwMode="auto">
          <a:xfrm>
            <a:off x="107504" y="116632"/>
            <a:ext cx="6480720" cy="1815882"/>
          </a:xfrm>
          <a:prstGeom prst="rect">
            <a:avLst/>
          </a:prstGeom>
          <a:noFill/>
        </p:spPr>
        <p:txBody>
          <a:bodyPr wrap="square" rtlCol="0">
            <a:spAutoFit/>
          </a:bodyPr>
          <a:lstStyle/>
          <a:p>
            <a:pPr>
              <a:defRPr/>
            </a:pPr>
            <a:r>
              <a:rPr lang="ru-RU" sz="2800" b="1">
                <a:solidFill>
                  <a:srgbClr val="336600"/>
                </a:solidFill>
              </a:rPr>
              <a:t>Как часто следует есть рыбу, чтобы свести к минимуму риск сердечно-сосудистых осложнений  согласно последним рекомендациям? </a:t>
            </a:r>
          </a:p>
        </p:txBody>
      </p:sp>
      <p:sp>
        <p:nvSpPr>
          <p:cNvPr id="5" name="Прямоугольник 2"/>
          <p:cNvSpPr/>
          <p:nvPr/>
        </p:nvSpPr>
        <p:spPr bwMode="auto">
          <a:xfrm>
            <a:off x="460374" y="2078835"/>
            <a:ext cx="8480441" cy="2677656"/>
          </a:xfrm>
          <a:prstGeom prst="rect">
            <a:avLst/>
          </a:prstGeom>
        </p:spPr>
        <p:txBody>
          <a:bodyPr wrap="square">
            <a:spAutoFit/>
          </a:bodyPr>
          <a:lstStyle/>
          <a:p>
            <a:pPr marL="457200" indent="-457200">
              <a:buClr>
                <a:srgbClr val="FF0000"/>
              </a:buClr>
              <a:buFont typeface="+mj-lt"/>
              <a:buAutoNum type="arabicPeriod"/>
              <a:defRPr/>
            </a:pPr>
            <a:r>
              <a:rPr lang="ru-RU" sz="2800" b="1">
                <a:solidFill>
                  <a:prstClr val="black"/>
                </a:solidFill>
              </a:rPr>
              <a:t>1-2 раза в неделю, в 1 из приемов рыба должна быть жирная </a:t>
            </a:r>
            <a:endParaRPr/>
          </a:p>
          <a:p>
            <a:pPr marL="457200" indent="-457200">
              <a:buClr>
                <a:srgbClr val="FF0000"/>
              </a:buClr>
              <a:buFont typeface="+mj-lt"/>
              <a:buAutoNum type="arabicPeriod"/>
              <a:defRPr/>
            </a:pPr>
            <a:r>
              <a:rPr lang="ru-RU" sz="2800" b="1">
                <a:solidFill>
                  <a:prstClr val="black"/>
                </a:solidFill>
              </a:rPr>
              <a:t>3-4 раза в неделю, в 2 из приемов рыба должна быть жирная</a:t>
            </a:r>
            <a:endParaRPr/>
          </a:p>
          <a:p>
            <a:pPr marL="457200" indent="-457200">
              <a:buClr>
                <a:srgbClr val="FF0000"/>
              </a:buClr>
              <a:buFont typeface="+mj-lt"/>
              <a:buAutoNum type="arabicPeriod"/>
              <a:defRPr/>
            </a:pPr>
            <a:r>
              <a:rPr lang="ru-RU" sz="2800" b="1">
                <a:solidFill>
                  <a:prstClr val="black"/>
                </a:solidFill>
              </a:rPr>
              <a:t>2 раза в месяц</a:t>
            </a:r>
            <a:endParaRPr/>
          </a:p>
          <a:p>
            <a:pPr marL="457200" indent="-457200">
              <a:buClr>
                <a:srgbClr val="FF0000"/>
              </a:buClr>
              <a:buFont typeface="+mj-lt"/>
              <a:buAutoNum type="arabicPeriod"/>
              <a:defRPr/>
            </a:pPr>
            <a:r>
              <a:rPr lang="ru-RU" sz="2800" b="1">
                <a:solidFill>
                  <a:prstClr val="black"/>
                </a:solidFill>
              </a:rPr>
              <a:t>1 раз в месяц</a:t>
            </a:r>
            <a:endParaRPr/>
          </a:p>
        </p:txBody>
      </p:sp>
      <p:sp>
        <p:nvSpPr>
          <p:cNvPr id="6" name="AutoShape 2"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sp>
        <p:nvSpPr>
          <p:cNvPr id="7" name="AutoShape 4"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pic>
        <p:nvPicPr>
          <p:cNvPr id="8" name="Picture 8" descr="Картинки по запросу fatty fish"/>
          <p:cNvPicPr>
            <a:picLocks noChangeAspect="1" noChangeArrowheads="1"/>
          </p:cNvPicPr>
          <p:nvPr/>
        </p:nvPicPr>
        <p:blipFill>
          <a:blip r:embed="rId2"/>
          <a:stretch/>
        </p:blipFill>
        <p:spPr bwMode="auto">
          <a:xfrm>
            <a:off x="5652120" y="3887151"/>
            <a:ext cx="3288696" cy="2178761"/>
          </a:xfrm>
          <a:prstGeom prst="rect">
            <a:avLst/>
          </a:prstGeom>
          <a:noFill/>
        </p:spPr>
      </p:pic>
      <p:sp>
        <p:nvSpPr>
          <p:cNvPr id="9" name="Rectangle 3"/>
          <p:cNvSpPr>
            <a:spLocks noChangeArrowheads="1"/>
          </p:cNvSpPr>
          <p:nvPr/>
        </p:nvSpPr>
        <p:spPr bwMode="auto">
          <a:xfrm>
            <a:off x="0" y="6186274"/>
            <a:ext cx="9144000" cy="646331"/>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en-US" i="1">
                <a:solidFill>
                  <a:prstClr val="white"/>
                </a:solidFill>
              </a:rPr>
              <a:t>Zheng J, Huang T, Yu Y, Hu X, Yang B, Li D. Fish consumption and CHD mortality: an updated meta-analysis of seventeen cohort studies. Public Health Nutr 2012;15: 725–737</a:t>
            </a:r>
            <a:endParaRPr lang="ru-RU" i="1">
              <a:solidFill>
                <a:prstClr val="white"/>
              </a:solidFill>
            </a:endParaRPr>
          </a:p>
        </p:txBody>
      </p:sp>
      <p:sp>
        <p:nvSpPr>
          <p:cNvPr id="10" name="Rectangle 4"/>
          <p:cNvSpPr>
            <a:spLocks noChangeArrowheads="1"/>
          </p:cNvSpPr>
          <p:nvPr/>
        </p:nvSpPr>
        <p:spPr bwMode="auto">
          <a:xfrm>
            <a:off x="0" y="6092850"/>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1"/>
          <p:cNvSpPr>
            <a:spLocks/>
          </p:cNvSpPr>
          <p:nvPr/>
        </p:nvSpPr>
        <p:spPr bwMode="auto">
          <a:xfrm>
            <a:off x="107504" y="116632"/>
            <a:ext cx="6480720" cy="1815882"/>
          </a:xfrm>
          <a:prstGeom prst="rect">
            <a:avLst/>
          </a:prstGeom>
          <a:noFill/>
        </p:spPr>
        <p:txBody>
          <a:bodyPr wrap="square" rtlCol="0">
            <a:spAutoFit/>
          </a:bodyPr>
          <a:lstStyle/>
          <a:p>
            <a:pPr>
              <a:defRPr/>
            </a:pPr>
            <a:r>
              <a:rPr lang="ru-RU" sz="2800" b="1">
                <a:solidFill>
                  <a:srgbClr val="336600"/>
                </a:solidFill>
              </a:rPr>
              <a:t>Как часто следует есть рыбу, чтобы свести к минимуму риск сердечно-сосудистых осложнений  согласно последним рекомендациям? </a:t>
            </a:r>
          </a:p>
        </p:txBody>
      </p:sp>
      <p:sp>
        <p:nvSpPr>
          <p:cNvPr id="5" name="Прямоугольник 2"/>
          <p:cNvSpPr/>
          <p:nvPr/>
        </p:nvSpPr>
        <p:spPr bwMode="auto">
          <a:xfrm>
            <a:off x="460374" y="2078835"/>
            <a:ext cx="8480441" cy="2677656"/>
          </a:xfrm>
          <a:prstGeom prst="rect">
            <a:avLst/>
          </a:prstGeom>
        </p:spPr>
        <p:txBody>
          <a:bodyPr wrap="square">
            <a:spAutoFit/>
          </a:bodyPr>
          <a:lstStyle/>
          <a:p>
            <a:pPr marL="457200" indent="-457200">
              <a:buFont typeface="+mj-lt"/>
              <a:buAutoNum type="arabicPeriod"/>
              <a:defRPr/>
            </a:pPr>
            <a:r>
              <a:rPr lang="ru-RU" sz="2800" b="1">
                <a:solidFill>
                  <a:srgbClr val="FF0000"/>
                </a:solidFill>
              </a:rPr>
              <a:t>1-2 раза в неделю, в 1 из приемов рыба должна быть жирная</a:t>
            </a:r>
            <a:endParaRPr/>
          </a:p>
          <a:p>
            <a:pPr marL="457200" indent="-457200">
              <a:buFont typeface="+mj-lt"/>
              <a:buAutoNum type="arabicPeriod"/>
              <a:defRPr/>
            </a:pPr>
            <a:r>
              <a:rPr lang="ru-RU" sz="2800" b="1">
                <a:solidFill>
                  <a:prstClr val="black"/>
                </a:solidFill>
              </a:rPr>
              <a:t>3-4 раза в неделю, в 2 из приемов рыба должна быть жирная</a:t>
            </a:r>
            <a:endParaRPr/>
          </a:p>
          <a:p>
            <a:pPr marL="457200" indent="-457200">
              <a:buFont typeface="+mj-lt"/>
              <a:buAutoNum type="arabicPeriod"/>
              <a:defRPr/>
            </a:pPr>
            <a:r>
              <a:rPr lang="ru-RU" sz="2800" b="1">
                <a:solidFill>
                  <a:prstClr val="black"/>
                </a:solidFill>
              </a:rPr>
              <a:t>2 раза в месяц</a:t>
            </a:r>
            <a:endParaRPr/>
          </a:p>
          <a:p>
            <a:pPr marL="457200" indent="-457200">
              <a:buFont typeface="+mj-lt"/>
              <a:buAutoNum type="arabicPeriod"/>
              <a:defRPr/>
            </a:pPr>
            <a:r>
              <a:rPr lang="ru-RU" sz="2800" b="1">
                <a:solidFill>
                  <a:prstClr val="black"/>
                </a:solidFill>
              </a:rPr>
              <a:t>1 раз в месяц</a:t>
            </a:r>
            <a:endParaRPr/>
          </a:p>
        </p:txBody>
      </p:sp>
      <p:pic>
        <p:nvPicPr>
          <p:cNvPr id="6" name="Picture 1"/>
          <p:cNvPicPr>
            <a:picLocks noChangeAspect="1" noChangeArrowheads="1"/>
          </p:cNvPicPr>
          <p:nvPr/>
        </p:nvPicPr>
        <p:blipFill>
          <a:blip r:embed="rId2"/>
          <a:stretch/>
        </p:blipFill>
        <p:spPr bwMode="auto">
          <a:xfrm>
            <a:off x="6444207" y="188640"/>
            <a:ext cx="2699793" cy="1180582"/>
          </a:xfrm>
          <a:prstGeom prst="rect">
            <a:avLst/>
          </a:prstGeom>
          <a:noFill/>
          <a:ln w="9525">
            <a:noFill/>
            <a:miter lim="800000"/>
            <a:headEnd/>
            <a:tailEnd/>
          </a:ln>
        </p:spPr>
      </p:pic>
      <p:sp>
        <p:nvSpPr>
          <p:cNvPr id="7" name="AutoShape 2"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sp>
        <p:nvSpPr>
          <p:cNvPr id="8" name="AutoShape 4" descr="Картинки по запросу fatty f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pic>
        <p:nvPicPr>
          <p:cNvPr id="9" name="Picture 8" descr="Картинки по запросу fatty fish"/>
          <p:cNvPicPr>
            <a:picLocks noChangeAspect="1" noChangeArrowheads="1"/>
          </p:cNvPicPr>
          <p:nvPr/>
        </p:nvPicPr>
        <p:blipFill>
          <a:blip r:embed="rId3"/>
          <a:stretch/>
        </p:blipFill>
        <p:spPr bwMode="auto">
          <a:xfrm>
            <a:off x="5652120" y="3887151"/>
            <a:ext cx="3288696" cy="2178761"/>
          </a:xfrm>
          <a:prstGeom prst="rect">
            <a:avLst/>
          </a:prstGeom>
          <a:noFill/>
        </p:spPr>
      </p:pic>
      <p:sp>
        <p:nvSpPr>
          <p:cNvPr id="10" name="Rectangle 3"/>
          <p:cNvSpPr>
            <a:spLocks noChangeArrowheads="1"/>
          </p:cNvSpPr>
          <p:nvPr/>
        </p:nvSpPr>
        <p:spPr bwMode="auto">
          <a:xfrm>
            <a:off x="0" y="6186274"/>
            <a:ext cx="9144000" cy="646331"/>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en-US" i="1">
                <a:solidFill>
                  <a:prstClr val="white"/>
                </a:solidFill>
              </a:rPr>
              <a:t>Zheng J, Huang T, Yu Y, Hu X, Yang B, Li D. Fish consumption and CHD mortality: an updated meta-analysis of seventeen cohort studies. Public Health Nutr 2012;15: 725–737</a:t>
            </a:r>
            <a:endParaRPr lang="ru-RU" i="1">
              <a:solidFill>
                <a:prstClr val="white"/>
              </a:solidFill>
            </a:endParaRPr>
          </a:p>
        </p:txBody>
      </p:sp>
      <p:sp>
        <p:nvSpPr>
          <p:cNvPr id="11" name="Rectangle 4"/>
          <p:cNvSpPr>
            <a:spLocks noChangeArrowheads="1"/>
          </p:cNvSpPr>
          <p:nvPr/>
        </p:nvSpPr>
        <p:spPr bwMode="auto">
          <a:xfrm>
            <a:off x="0" y="6092850"/>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descr="http://www.tabletsmanual.com/img/wiki/myocardial_infarction.jpg"/>
          <p:cNvPicPr>
            <a:picLocks noChangeAspect="1" noChangeArrowheads="1"/>
          </p:cNvPicPr>
          <p:nvPr/>
        </p:nvPicPr>
        <p:blipFill>
          <a:blip r:embed="rId2"/>
          <a:stretch/>
        </p:blipFill>
        <p:spPr bwMode="auto">
          <a:xfrm>
            <a:off x="6084168" y="2564904"/>
            <a:ext cx="2619672" cy="2794317"/>
          </a:xfrm>
          <a:prstGeom prst="rect">
            <a:avLst/>
          </a:prstGeom>
          <a:noFill/>
        </p:spPr>
      </p:pic>
      <p:sp>
        <p:nvSpPr>
          <p:cNvPr id="5" name="Заголовок 1"/>
          <p:cNvSpPr>
            <a:spLocks noGrp="1"/>
          </p:cNvSpPr>
          <p:nvPr>
            <p:ph type="title"/>
          </p:nvPr>
        </p:nvSpPr>
        <p:spPr bwMode="auto">
          <a:xfrm>
            <a:off x="395536" y="260648"/>
            <a:ext cx="8496944" cy="1523641"/>
          </a:xfrm>
        </p:spPr>
        <p:txBody>
          <a:bodyPr>
            <a:noAutofit/>
          </a:bodyPr>
          <a:lstStyle/>
          <a:p>
            <a:pPr algn="l">
              <a:defRPr/>
            </a:pPr>
            <a:r>
              <a:rPr lang="ru-RU" sz="2400" b="1">
                <a:solidFill>
                  <a:srgbClr val="C00000"/>
                </a:solidFill>
                <a:latin typeface="+mn-lt"/>
              </a:rPr>
              <a:t>Инфаркт миокарда  </a:t>
            </a:r>
            <a:r>
              <a:rPr lang="ru-RU" sz="2400" b="1">
                <a:solidFill>
                  <a:schemeClr val="accent5">
                    <a:lumMod val="50000"/>
                  </a:schemeClr>
                </a:solidFill>
                <a:latin typeface="+mn-lt"/>
              </a:rPr>
              <a:t>–</a:t>
            </a:r>
            <a:r>
              <a:rPr lang="ru-RU" sz="2400">
                <a:solidFill>
                  <a:schemeClr val="accent5">
                    <a:lumMod val="50000"/>
                  </a:schemeClr>
                </a:solidFill>
                <a:latin typeface="+mn-lt"/>
              </a:rPr>
              <a:t> </a:t>
            </a:r>
            <a:r>
              <a:rPr lang="ru-RU" sz="2400" b="1">
                <a:solidFill>
                  <a:schemeClr val="accent5">
                    <a:lumMod val="50000"/>
                  </a:schemeClr>
                </a:solidFill>
                <a:latin typeface="+mn-lt"/>
              </a:rPr>
              <a:t>это гибель участка сердечной мышцы (миокарда) из-за внезапного нарушения его кровоснабжения и развивающегося в результате кислородного  голодания</a:t>
            </a:r>
          </a:p>
        </p:txBody>
      </p:sp>
      <p:sp>
        <p:nvSpPr>
          <p:cNvPr id="6" name="Прямоугольник 2"/>
          <p:cNvSpPr/>
          <p:nvPr/>
        </p:nvSpPr>
        <p:spPr bwMode="auto">
          <a:xfrm>
            <a:off x="596319" y="2465073"/>
            <a:ext cx="5671255" cy="3323987"/>
          </a:xfrm>
          <a:prstGeom prst="rect">
            <a:avLst/>
          </a:prstGeom>
        </p:spPr>
        <p:txBody>
          <a:bodyPr wrap="square">
            <a:spAutoFit/>
          </a:bodyPr>
          <a:lstStyle/>
          <a:p>
            <a:pPr>
              <a:spcBef>
                <a:spcPts val="600"/>
              </a:spcBef>
              <a:buClr>
                <a:srgbClr val="C00000"/>
              </a:buClr>
              <a:defRPr/>
            </a:pPr>
            <a:r>
              <a:rPr lang="ru-RU" sz="2000">
                <a:solidFill>
                  <a:srgbClr val="C00000"/>
                </a:solidFill>
              </a:rPr>
              <a:t></a:t>
            </a:r>
            <a:r>
              <a:rPr lang="ru-RU" sz="2000"/>
              <a:t> </a:t>
            </a:r>
            <a:r>
              <a:rPr lang="ru-RU" b="1">
                <a:solidFill>
                  <a:schemeClr val="tx1">
                    <a:lumMod val="75000"/>
                    <a:lumOff val="25000"/>
                  </a:schemeClr>
                </a:solidFill>
              </a:rPr>
              <a:t>По данным Всемирной организации здравоохранения инфаркт миокарда ежегодно убивает более 7 миллионов человек</a:t>
            </a:r>
            <a:endParaRPr/>
          </a:p>
          <a:p>
            <a:pPr>
              <a:spcBef>
                <a:spcPts val="600"/>
              </a:spcBef>
              <a:buClr>
                <a:srgbClr val="C00000"/>
              </a:buClr>
              <a:defRPr/>
            </a:pPr>
            <a:r>
              <a:rPr lang="ru-RU">
                <a:solidFill>
                  <a:srgbClr val="C00000"/>
                </a:solidFill>
              </a:rPr>
              <a:t> </a:t>
            </a:r>
            <a:r>
              <a:rPr lang="ru-RU" b="1">
                <a:solidFill>
                  <a:schemeClr val="tx1">
                    <a:lumMod val="75000"/>
                    <a:lumOff val="25000"/>
                  </a:schemeClr>
                </a:solidFill>
              </a:rPr>
              <a:t>Наиболее часто инфаркт миокарда развивается      из-за закупорки одной из артерий сердца кровяным сгустком-тромбом</a:t>
            </a:r>
          </a:p>
          <a:p>
            <a:pPr>
              <a:spcBef>
                <a:spcPts val="600"/>
              </a:spcBef>
              <a:buClr>
                <a:srgbClr val="C00000"/>
              </a:buClr>
              <a:defRPr/>
            </a:pPr>
            <a:r>
              <a:rPr lang="ru-RU">
                <a:solidFill>
                  <a:srgbClr val="C00000"/>
                </a:solidFill>
              </a:rPr>
              <a:t></a:t>
            </a:r>
            <a:r>
              <a:rPr lang="ru-RU" b="1">
                <a:solidFill>
                  <a:schemeClr val="tx1">
                    <a:lumMod val="75000"/>
                    <a:lumOff val="25000"/>
                  </a:schemeClr>
                </a:solidFill>
              </a:rPr>
              <a:t> В основе инфаркта миокарда чаще всего лежит атеросклероз – образование в стенках артерий наростов –  бляшек из откладывающихся там жироподобных веществ (липидов), соединительной ткани и солей кальция.</a:t>
            </a:r>
          </a:p>
        </p:txBody>
      </p:sp>
      <p:sp>
        <p:nvSpPr>
          <p:cNvPr id="7" name="Прямоугольник 3"/>
          <p:cNvSpPr/>
          <p:nvPr/>
        </p:nvSpPr>
        <p:spPr bwMode="auto">
          <a:xfrm>
            <a:off x="1979712" y="6313533"/>
            <a:ext cx="6096405" cy="461665"/>
          </a:xfrm>
          <a:prstGeom prst="rect">
            <a:avLst/>
          </a:prstGeom>
        </p:spPr>
        <p:txBody>
          <a:bodyPr wrap="square">
            <a:spAutoFit/>
          </a:bodyPr>
          <a:lstStyle/>
          <a:p>
            <a:pPr>
              <a:defRPr/>
            </a:pPr>
            <a:r>
              <a:rPr lang="ru-RU" sz="1200" b="1"/>
              <a:t>Сердечно-сосудистые заболевания. Информационный бюллетень ВОЗ.</a:t>
            </a:r>
            <a:endParaRPr/>
          </a:p>
          <a:p>
            <a:pPr>
              <a:defRPr/>
            </a:pPr>
            <a:r>
              <a:rPr lang="ru-RU" sz="1200" b="1"/>
              <a:t>http://www.who.int/en/news-room/fact-sheets/detail/cardiovascular-diseases-(cvds</a:t>
            </a:r>
            <a:r>
              <a:rPr lang="ru-RU" sz="1200"/>
              <a:t>)</a:t>
            </a:r>
          </a:p>
        </p:txBody>
      </p:sp>
      <p:sp>
        <p:nvSpPr>
          <p:cNvPr id="8" name="Прямоугольник 5"/>
          <p:cNvSpPr/>
          <p:nvPr/>
        </p:nvSpPr>
        <p:spPr bwMode="auto">
          <a:xfrm>
            <a:off x="596320" y="179910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179512" y="393631"/>
            <a:ext cx="8712968"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2400" b="1">
                <a:solidFill>
                  <a:schemeClr val="accent3">
                    <a:lumMod val="50000"/>
                  </a:schemeClr>
                </a:solidFill>
                <a:ea typeface="Calibri"/>
                <a:cs typeface="Times New Roman"/>
              </a:rPr>
              <a:t>Какое количество зерновых продуктов следует есть, чтобы свести к минимуму риск сердечно-сосудистых осложнений? </a:t>
            </a:r>
            <a:endParaRPr lang="ru-RU" sz="2400" b="1">
              <a:solidFill>
                <a:schemeClr val="accent3">
                  <a:lumMod val="50000"/>
                </a:schemeClr>
              </a:solidFill>
              <a:latin typeface="Arial"/>
              <a:cs typeface="Arial"/>
            </a:endParaRPr>
          </a:p>
        </p:txBody>
      </p:sp>
      <p:sp>
        <p:nvSpPr>
          <p:cNvPr id="5" name="Прямоугольник 3"/>
          <p:cNvSpPr/>
          <p:nvPr/>
        </p:nvSpPr>
        <p:spPr bwMode="auto">
          <a:xfrm>
            <a:off x="539552" y="1700808"/>
            <a:ext cx="7776864" cy="3416320"/>
          </a:xfrm>
          <a:prstGeom prst="rect">
            <a:avLst/>
          </a:prstGeom>
        </p:spPr>
        <p:txBody>
          <a:bodyPr wrap="square">
            <a:spAutoFit/>
          </a:bodyPr>
          <a:lstStyle/>
          <a:p>
            <a:pPr marL="457200" indent="-457200">
              <a:spcBef>
                <a:spcPts val="0"/>
              </a:spcBef>
              <a:spcAft>
                <a:spcPts val="0"/>
              </a:spcAft>
              <a:buClr>
                <a:srgbClr val="FF0000"/>
              </a:buClr>
              <a:buFont typeface="+mj-lt"/>
              <a:buAutoNum type="arabicPeriod"/>
              <a:defRPr/>
            </a:pPr>
            <a:r>
              <a:rPr lang="ru-RU" sz="2400" b="1">
                <a:solidFill>
                  <a:prstClr val="black"/>
                </a:solidFill>
              </a:rPr>
              <a:t>200 г хлеба </a:t>
            </a:r>
            <a:r>
              <a:rPr lang="ru-RU" sz="2400" b="1">
                <a:solidFill>
                  <a:prstClr val="black"/>
                </a:solidFill>
                <a:ea typeface="Calibri"/>
                <a:cs typeface="Times New Roman"/>
              </a:rPr>
              <a:t>в день </a:t>
            </a:r>
            <a:r>
              <a:rPr lang="ru-RU" sz="2400" b="1">
                <a:solidFill>
                  <a:prstClr val="black"/>
                </a:solidFill>
              </a:rPr>
              <a:t>(желательно черного, ржаного, цельнозернового, отрубного)</a:t>
            </a:r>
            <a:endParaRPr lang="ru-RU" sz="2400" b="1">
              <a:solidFill>
                <a:prstClr val="black"/>
              </a:solidFill>
              <a:ea typeface="Calibri"/>
              <a:cs typeface="Times New Roman"/>
            </a:endParaRPr>
          </a:p>
          <a:p>
            <a:pPr marL="457200" indent="-457200">
              <a:spcBef>
                <a:spcPts val="0"/>
              </a:spcBef>
              <a:spcAft>
                <a:spcPts val="0"/>
              </a:spcAft>
              <a:buClr>
                <a:srgbClr val="FF0000"/>
              </a:buClr>
              <a:buFont typeface="+mj-lt"/>
              <a:buAutoNum type="arabicPeriod"/>
              <a:defRPr/>
            </a:pPr>
            <a:r>
              <a:rPr lang="ru-RU" sz="2400" b="1">
                <a:solidFill>
                  <a:prstClr val="black"/>
                </a:solidFill>
              </a:rPr>
              <a:t>40 г различных круп (примерно одна порция овсяной, гречневой, пшеничной каши)</a:t>
            </a:r>
            <a:endParaRPr lang="ru-RU" sz="2400" b="1">
              <a:solidFill>
                <a:prstClr val="black"/>
              </a:solidFill>
              <a:cs typeface="Times New Roman"/>
            </a:endParaRPr>
          </a:p>
          <a:p>
            <a:pPr marL="457200" indent="-457200">
              <a:spcBef>
                <a:spcPts val="0"/>
              </a:spcBef>
              <a:spcAft>
                <a:spcPts val="0"/>
              </a:spcAft>
              <a:buClr>
                <a:srgbClr val="FF0000"/>
              </a:buClr>
              <a:buFont typeface="+mj-lt"/>
              <a:buAutoNum type="arabicPeriod"/>
              <a:defRPr/>
            </a:pPr>
            <a:r>
              <a:rPr lang="ru-RU" sz="2400" b="1">
                <a:solidFill>
                  <a:prstClr val="black"/>
                </a:solidFill>
              </a:rPr>
              <a:t>Половину хлеба, каш, макарон следует потреблять в виде цельных и цельнозерновых, а не очищенных и рафинированных продуктов, которые более калорийны и имеют высокий гликемический индекс </a:t>
            </a:r>
            <a:endParaRPr lang="ru-RU" sz="2400" b="1">
              <a:solidFill>
                <a:prstClr val="black"/>
              </a:solidFill>
              <a:cs typeface="Times New Roman"/>
            </a:endParaRPr>
          </a:p>
          <a:p>
            <a:pPr marL="457200" indent="-457200">
              <a:spcBef>
                <a:spcPts val="0"/>
              </a:spcBef>
              <a:spcAft>
                <a:spcPts val="0"/>
              </a:spcAft>
              <a:buClr>
                <a:srgbClr val="FF0000"/>
              </a:buClr>
              <a:buFont typeface="+mj-lt"/>
              <a:buAutoNum type="arabicPeriod"/>
              <a:defRPr/>
            </a:pPr>
            <a:r>
              <a:rPr lang="ru-RU" sz="2400" b="1">
                <a:solidFill>
                  <a:prstClr val="black"/>
                </a:solidFill>
                <a:cs typeface="Times New Roman"/>
              </a:rPr>
              <a:t>Все вышеперечисленное</a:t>
            </a:r>
            <a:endParaRPr lang="ru-RU" sz="2400" b="1">
              <a:solidFill>
                <a:prstClr val="black"/>
              </a:solidFill>
              <a:latin typeface="Arial"/>
              <a:cs typeface="Arial"/>
            </a:endParaRPr>
          </a:p>
        </p:txBody>
      </p:sp>
      <p:sp>
        <p:nvSpPr>
          <p:cNvPr id="6" name="Rectangle 3"/>
          <p:cNvSpPr>
            <a:spLocks noChangeArrowheads="1"/>
          </p:cNvSpPr>
          <p:nvPr/>
        </p:nvSpPr>
        <p:spPr bwMode="auto">
          <a:xfrm>
            <a:off x="0" y="6015167"/>
            <a:ext cx="9144000" cy="830997"/>
          </a:xfrm>
          <a:prstGeom prst="rect">
            <a:avLst/>
          </a:prstGeom>
          <a:solidFill>
            <a:srgbClr val="009900"/>
          </a:solidFill>
          <a:ln w="9525">
            <a:solidFill>
              <a:schemeClr val="tx1"/>
            </a:solidFill>
            <a:miter lim="800000"/>
            <a:headEnd/>
            <a:tailEnd/>
          </a:ln>
        </p:spPr>
        <p:txBody>
          <a:bodyPr wrap="square" anchor="ctr">
            <a:spAutoFit/>
          </a:bodyPr>
          <a:lstStyle/>
          <a:p>
            <a:pPr algn="ctr">
              <a:defRPr/>
            </a:pPr>
            <a:endParaRPr lang="ru-RU" sz="1600" i="1">
              <a:solidFill>
                <a:prstClr val="white"/>
              </a:solidFill>
            </a:endParaRPr>
          </a:p>
          <a:p>
            <a:pPr algn="ctr">
              <a:defRPr/>
            </a:pPr>
            <a:r>
              <a:rPr lang="ru-RU" sz="1600" i="1">
                <a:solidFill>
                  <a:prstClr val="white"/>
                </a:solidFill>
              </a:rPr>
              <a:t>Тутельян ВА, Вялков АИ, Разумов АН и соавт. Научные основы здорового питания; 2010; М.; Издательский дом «Панорама»; 816с. </a:t>
            </a:r>
            <a:r>
              <a:rPr lang="en-US" sz="1600" i="1">
                <a:solidFill>
                  <a:prstClr val="white"/>
                </a:solidFill>
              </a:rPr>
              <a:t>ISBN</a:t>
            </a:r>
            <a:r>
              <a:rPr lang="ru-RU" sz="1600" i="1">
                <a:solidFill>
                  <a:prstClr val="white"/>
                </a:solidFill>
              </a:rPr>
              <a:t> 978-5-86472-224-4.</a:t>
            </a:r>
            <a:endParaRPr/>
          </a:p>
        </p:txBody>
      </p:sp>
      <p:sp>
        <p:nvSpPr>
          <p:cNvPr id="7" name="Rectangle 4"/>
          <p:cNvSpPr>
            <a:spLocks noChangeArrowheads="1"/>
          </p:cNvSpPr>
          <p:nvPr/>
        </p:nvSpPr>
        <p:spPr bwMode="auto">
          <a:xfrm>
            <a:off x="-28110" y="5962119"/>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179512" y="393631"/>
            <a:ext cx="8712968"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2400" b="1">
                <a:solidFill>
                  <a:schemeClr val="accent3">
                    <a:lumMod val="50000"/>
                  </a:schemeClr>
                </a:solidFill>
                <a:ea typeface="Calibri"/>
                <a:cs typeface="Times New Roman"/>
              </a:rPr>
              <a:t>Какое количество зерновых продуктов следует есть, чтобы свести к минимуму риск сердечно-сосудистых осложнений? </a:t>
            </a:r>
            <a:endParaRPr lang="ru-RU" sz="2400" b="1">
              <a:solidFill>
                <a:schemeClr val="accent3">
                  <a:lumMod val="50000"/>
                </a:schemeClr>
              </a:solidFill>
              <a:latin typeface="Arial"/>
              <a:cs typeface="Arial"/>
            </a:endParaRPr>
          </a:p>
        </p:txBody>
      </p:sp>
      <p:sp>
        <p:nvSpPr>
          <p:cNvPr id="5" name="Прямоугольник 3"/>
          <p:cNvSpPr/>
          <p:nvPr/>
        </p:nvSpPr>
        <p:spPr bwMode="auto">
          <a:xfrm>
            <a:off x="251520" y="1484785"/>
            <a:ext cx="7272808" cy="3231654"/>
          </a:xfrm>
          <a:prstGeom prst="rect">
            <a:avLst/>
          </a:prstGeom>
        </p:spPr>
        <p:txBody>
          <a:bodyPr wrap="square">
            <a:spAutoFit/>
          </a:bodyPr>
          <a:lstStyle/>
          <a:p>
            <a:pPr marL="457200" indent="-457200">
              <a:spcBef>
                <a:spcPts val="0"/>
              </a:spcBef>
              <a:spcAft>
                <a:spcPts val="0"/>
              </a:spcAft>
              <a:buFont typeface="+mj-lt"/>
              <a:buAutoNum type="arabicPeriod"/>
              <a:defRPr/>
            </a:pPr>
            <a:r>
              <a:rPr lang="ru-RU" sz="2000" b="1">
                <a:solidFill>
                  <a:prstClr val="black"/>
                </a:solidFill>
              </a:rPr>
              <a:t>200 г хлеба </a:t>
            </a:r>
            <a:r>
              <a:rPr lang="ru-RU" sz="2000" b="1">
                <a:solidFill>
                  <a:prstClr val="black"/>
                </a:solidFill>
                <a:ea typeface="Calibri"/>
                <a:cs typeface="Times New Roman"/>
              </a:rPr>
              <a:t>в день </a:t>
            </a:r>
            <a:r>
              <a:rPr lang="ru-RU" sz="2000" b="1">
                <a:solidFill>
                  <a:prstClr val="black"/>
                </a:solidFill>
              </a:rPr>
              <a:t>(желательно черного, ржаного, цельнозернового, отрубного)</a:t>
            </a:r>
            <a:endParaRPr lang="ru-RU" sz="2000" b="1">
              <a:solidFill>
                <a:prstClr val="black"/>
              </a:solidFill>
              <a:ea typeface="Calibri"/>
              <a:cs typeface="Times New Roman"/>
            </a:endParaRPr>
          </a:p>
          <a:p>
            <a:pPr marL="457200" indent="-457200">
              <a:spcBef>
                <a:spcPts val="0"/>
              </a:spcBef>
              <a:spcAft>
                <a:spcPts val="0"/>
              </a:spcAft>
              <a:buFont typeface="+mj-lt"/>
              <a:buAutoNum type="arabicPeriod"/>
              <a:defRPr/>
            </a:pPr>
            <a:r>
              <a:rPr lang="ru-RU" sz="2000" b="1">
                <a:solidFill>
                  <a:prstClr val="black"/>
                </a:solidFill>
              </a:rPr>
              <a:t>40 г различных круп (примерно одна порция овсяной, гречневой, пшеничной каши)</a:t>
            </a:r>
            <a:endParaRPr lang="ru-RU" sz="2000" b="1">
              <a:solidFill>
                <a:prstClr val="black"/>
              </a:solidFill>
              <a:cs typeface="Times New Roman"/>
            </a:endParaRPr>
          </a:p>
          <a:p>
            <a:pPr marL="457200" indent="-457200">
              <a:spcBef>
                <a:spcPts val="0"/>
              </a:spcBef>
              <a:spcAft>
                <a:spcPts val="0"/>
              </a:spcAft>
              <a:buFont typeface="+mj-lt"/>
              <a:buAutoNum type="arabicPeriod"/>
              <a:defRPr/>
            </a:pPr>
            <a:r>
              <a:rPr lang="ru-RU" sz="2000" b="1">
                <a:solidFill>
                  <a:prstClr val="black"/>
                </a:solidFill>
              </a:rPr>
              <a:t>Половину хлеба, каш, макарон следует потреблять в виде цельных и цельнозерновых, а не очищенных и рафинированных продуктов, которые более калорийны и имеют высокий гликемический индекс </a:t>
            </a:r>
            <a:endParaRPr lang="ru-RU" sz="2000" b="1">
              <a:solidFill>
                <a:prstClr val="black"/>
              </a:solidFill>
              <a:cs typeface="Times New Roman"/>
            </a:endParaRPr>
          </a:p>
          <a:p>
            <a:pPr marL="457200" indent="-457200">
              <a:spcBef>
                <a:spcPts val="0"/>
              </a:spcBef>
              <a:spcAft>
                <a:spcPts val="0"/>
              </a:spcAft>
              <a:buFont typeface="+mj-lt"/>
              <a:buAutoNum type="arabicPeriod"/>
              <a:defRPr/>
            </a:pPr>
            <a:r>
              <a:rPr lang="ru-RU" sz="2000" b="1">
                <a:solidFill>
                  <a:srgbClr val="FF0000"/>
                </a:solidFill>
                <a:cs typeface="Times New Roman"/>
              </a:rPr>
              <a:t>Все вышеперечисленное</a:t>
            </a:r>
            <a:endParaRPr lang="ru-RU" sz="2000" b="1">
              <a:solidFill>
                <a:srgbClr val="FF0000"/>
              </a:solidFill>
              <a:latin typeface="Arial"/>
              <a:cs typeface="Arial"/>
            </a:endParaRPr>
          </a:p>
          <a:p>
            <a:pPr marL="457200" indent="-457200">
              <a:spcBef>
                <a:spcPts val="0"/>
              </a:spcBef>
              <a:spcAft>
                <a:spcPts val="0"/>
              </a:spcAft>
              <a:buFont typeface="+mj-lt"/>
              <a:buAutoNum type="arabicPeriod"/>
              <a:defRPr/>
            </a:pPr>
            <a:endParaRPr lang="ru-RU" sz="2400">
              <a:solidFill>
                <a:prstClr val="black"/>
              </a:solidFill>
              <a:latin typeface="Arial"/>
              <a:cs typeface="Arial"/>
            </a:endParaRPr>
          </a:p>
        </p:txBody>
      </p:sp>
      <p:pic>
        <p:nvPicPr>
          <p:cNvPr id="6" name="Picture 1"/>
          <p:cNvPicPr>
            <a:picLocks noChangeAspect="1" noChangeArrowheads="1"/>
          </p:cNvPicPr>
          <p:nvPr/>
        </p:nvPicPr>
        <p:blipFill>
          <a:blip r:embed="rId2"/>
          <a:stretch/>
        </p:blipFill>
        <p:spPr bwMode="auto">
          <a:xfrm>
            <a:off x="5580112" y="4365104"/>
            <a:ext cx="3458075" cy="1512168"/>
          </a:xfrm>
          <a:prstGeom prst="rect">
            <a:avLst/>
          </a:prstGeom>
          <a:noFill/>
          <a:ln w="9525">
            <a:noFill/>
            <a:miter lim="800000"/>
            <a:headEnd/>
            <a:tailEnd/>
          </a:ln>
        </p:spPr>
      </p:pic>
      <p:sp>
        <p:nvSpPr>
          <p:cNvPr id="7"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ru-RU" sz="1600" i="1">
                <a:solidFill>
                  <a:prstClr val="white"/>
                </a:solidFill>
              </a:rPr>
              <a:t>Тутельян ВА, Вялков АИ, Разумов АН и соавт. Научные основы здорового питания; 2010; М.; Издательский дом «Панорама»; 816с. </a:t>
            </a:r>
            <a:r>
              <a:rPr lang="en-US" sz="1600" i="1">
                <a:solidFill>
                  <a:prstClr val="white"/>
                </a:solidFill>
              </a:rPr>
              <a:t>ISBN</a:t>
            </a:r>
            <a:r>
              <a:rPr lang="ru-RU" sz="1600" i="1">
                <a:solidFill>
                  <a:prstClr val="white"/>
                </a:solidFill>
              </a:rPr>
              <a:t> 978-5-86472-224-4.</a:t>
            </a:r>
            <a:endParaRPr/>
          </a:p>
          <a:p>
            <a:pPr algn="ctr">
              <a:defRPr/>
            </a:pPr>
            <a:endParaRPr lang="ru-RU" sz="1600" i="1">
              <a:solidFill>
                <a:prstClr val="white"/>
              </a:solidFill>
            </a:endParaRPr>
          </a:p>
        </p:txBody>
      </p:sp>
      <p:sp>
        <p:nvSpPr>
          <p:cNvPr id="8"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9" name="Прямоугольник 13"/>
          <p:cNvSpPr/>
          <p:nvPr/>
        </p:nvSpPr>
        <p:spPr bwMode="auto">
          <a:xfrm>
            <a:off x="0" y="5301208"/>
            <a:ext cx="5328591" cy="707886"/>
          </a:xfrm>
          <a:prstGeom prst="rect">
            <a:avLst/>
          </a:prstGeom>
        </p:spPr>
        <p:txBody>
          <a:bodyPr wrap="square">
            <a:spAutoFit/>
          </a:bodyPr>
          <a:lstStyle/>
          <a:p>
            <a:pPr>
              <a:defRPr/>
            </a:pPr>
            <a:r>
              <a:rPr lang="en-US" sz="80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a:solidFill>
                <a:prstClr val="black"/>
              </a:solidFill>
            </a:endParaRPr>
          </a:p>
        </p:txBody>
      </p:sp>
      <p:sp>
        <p:nvSpPr>
          <p:cNvPr id="10" name="Rectangle 13"/>
          <p:cNvSpPr>
            <a:spLocks noChangeArrowheads="1"/>
          </p:cNvSpPr>
          <p:nvPr/>
        </p:nvSpPr>
        <p:spPr bwMode="auto">
          <a:xfrm>
            <a:off x="-25932" y="4492875"/>
            <a:ext cx="5184576" cy="1080120"/>
          </a:xfrm>
          <a:prstGeom prst="rect">
            <a:avLst/>
          </a:prstGeom>
          <a:noFill/>
          <a:ln w="9525">
            <a:noFill/>
            <a:miter lim="800000"/>
            <a:headEnd/>
            <a:tailEnd/>
          </a:ln>
        </p:spPr>
        <p:txBody>
          <a:bodyPr wrap="none" anchor="ctr"/>
          <a:lstStyle/>
          <a:p>
            <a:pPr>
              <a:defRPr/>
            </a:pPr>
            <a:r>
              <a:rPr lang="ru-RU" sz="1200" b="1">
                <a:solidFill>
                  <a:srgbClr val="4BACC6">
                    <a:lumMod val="75000"/>
                  </a:srgbClr>
                </a:solidFill>
                <a:cs typeface="Arial"/>
              </a:rPr>
              <a:t>Европейские рекомендации по профилактике  сердечно-сосудистых </a:t>
            </a:r>
            <a:endParaRPr/>
          </a:p>
          <a:p>
            <a:pPr>
              <a:defRPr/>
            </a:pPr>
            <a:r>
              <a:rPr lang="ru-RU" sz="1200" b="1">
                <a:solidFill>
                  <a:srgbClr val="4BACC6">
                    <a:lumMod val="75000"/>
                  </a:srgbClr>
                </a:solidFill>
                <a:cs typeface="Arial"/>
              </a:rPr>
              <a:t>заболеваний в клинической  практике</a:t>
            </a:r>
            <a:r>
              <a:rPr lang="en-US" sz="1200" b="1">
                <a:solidFill>
                  <a:srgbClr val="4BACC6">
                    <a:lumMod val="75000"/>
                  </a:srgbClr>
                </a:solidFill>
                <a:cs typeface="Arial"/>
              </a:rPr>
              <a:t> 2016</a:t>
            </a:r>
            <a:endParaRPr lang="ru-RU" sz="1200" b="1">
              <a:solidFill>
                <a:srgbClr val="4BACC6">
                  <a:lumMod val="75000"/>
                </a:srgbClr>
              </a:solidFill>
              <a:cs typeface="Arial"/>
            </a:endParaRPr>
          </a:p>
          <a:p>
            <a:pPr>
              <a:defRPr/>
            </a:pPr>
            <a:r>
              <a:rPr lang="ru-RU" sz="1200" b="1">
                <a:solidFill>
                  <a:srgbClr val="4BACC6">
                    <a:lumMod val="75000"/>
                  </a:srgbClr>
                </a:solidFill>
                <a:cs typeface="Arial"/>
              </a:rPr>
              <a:t>и Национальные рекомендации «Кардиоваскулярная профилактика 2017»</a:t>
            </a:r>
            <a:endParaRPr/>
          </a:p>
          <a:p>
            <a:pPr>
              <a:defRPr/>
            </a:pPr>
            <a:r>
              <a:rPr lang="ru-RU" sz="1200" b="1">
                <a:solidFill>
                  <a:srgbClr val="4BACC6">
                    <a:lumMod val="75000"/>
                  </a:srgbClr>
                </a:solidFill>
                <a:cs typeface="Arial"/>
              </a:rPr>
              <a:t> </a:t>
            </a:r>
          </a:p>
        </p:txBody>
      </p:sp>
      <p:pic>
        <p:nvPicPr>
          <p:cNvPr id="11" name="Picture 2" descr="Картинки по запросу порция гречневой каши картинка"/>
          <p:cNvPicPr>
            <a:picLocks noChangeAspect="1" noChangeArrowheads="1"/>
          </p:cNvPicPr>
          <p:nvPr/>
        </p:nvPicPr>
        <p:blipFill>
          <a:blip r:embed="rId3"/>
          <a:stretch/>
        </p:blipFill>
        <p:spPr bwMode="auto">
          <a:xfrm>
            <a:off x="6840760" y="1268760"/>
            <a:ext cx="2051720" cy="15121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179512" y="116632"/>
            <a:ext cx="8712968" cy="13849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2800" b="1">
                <a:solidFill>
                  <a:srgbClr val="336600"/>
                </a:solidFill>
                <a:ea typeface="Calibri"/>
                <a:cs typeface="Times New Roman"/>
              </a:rPr>
              <a:t>Какое количество орехов следует есть, чтобы свести к минимуму риск сердечно-сосудистых осложнений  согласно последним рекомендациям? </a:t>
            </a:r>
            <a:endParaRPr lang="ru-RU" sz="2800" b="1">
              <a:solidFill>
                <a:srgbClr val="336600"/>
              </a:solidFill>
              <a:latin typeface="Arial"/>
              <a:cs typeface="Arial"/>
            </a:endParaRPr>
          </a:p>
        </p:txBody>
      </p:sp>
      <p:sp>
        <p:nvSpPr>
          <p:cNvPr id="5" name="Прямоугольник 3"/>
          <p:cNvSpPr/>
          <p:nvPr/>
        </p:nvSpPr>
        <p:spPr bwMode="auto">
          <a:xfrm>
            <a:off x="251520" y="1742036"/>
            <a:ext cx="7776864" cy="2246769"/>
          </a:xfrm>
          <a:prstGeom prst="rect">
            <a:avLst/>
          </a:prstGeom>
        </p:spPr>
        <p:txBody>
          <a:bodyPr wrap="square">
            <a:spAutoFit/>
          </a:bodyPr>
          <a:lstStyle/>
          <a:p>
            <a:pPr>
              <a:spcBef>
                <a:spcPts val="0"/>
              </a:spcBef>
              <a:spcAft>
                <a:spcPts val="0"/>
              </a:spcAft>
              <a:buFontTx/>
              <a:buChar char="•"/>
              <a:defRPr/>
            </a:pPr>
            <a:endParaRPr lang="ru-RU" sz="2800" b="1">
              <a:solidFill>
                <a:prstClr val="black"/>
              </a:solidFill>
              <a:ea typeface="Calibri"/>
              <a:cs typeface="Times New Roman"/>
            </a:endParaRPr>
          </a:p>
          <a:p>
            <a:pPr marL="457200" indent="-457200">
              <a:spcBef>
                <a:spcPts val="0"/>
              </a:spcBef>
              <a:spcAft>
                <a:spcPts val="0"/>
              </a:spcAft>
              <a:buClr>
                <a:srgbClr val="FF0000"/>
              </a:buClr>
              <a:buFont typeface="+mj-lt"/>
              <a:buAutoNum type="arabicPeriod"/>
              <a:defRPr/>
            </a:pPr>
            <a:r>
              <a:rPr lang="ru-RU" sz="2800" b="1">
                <a:solidFill>
                  <a:prstClr val="black"/>
                </a:solidFill>
                <a:ea typeface="Calibri"/>
                <a:cs typeface="Times New Roman"/>
              </a:rPr>
              <a:t>30-40 грамм в день любых несоленых орехов</a:t>
            </a:r>
            <a:endParaRPr/>
          </a:p>
          <a:p>
            <a:pPr marL="457200" indent="-457200">
              <a:spcBef>
                <a:spcPts val="0"/>
              </a:spcBef>
              <a:spcAft>
                <a:spcPts val="0"/>
              </a:spcAft>
              <a:buClr>
                <a:srgbClr val="FF0000"/>
              </a:buClr>
              <a:buFont typeface="+mj-lt"/>
              <a:buAutoNum type="arabicPeriod"/>
              <a:defRPr/>
            </a:pPr>
            <a:r>
              <a:rPr lang="ru-RU" sz="2800" b="1">
                <a:solidFill>
                  <a:prstClr val="black"/>
                </a:solidFill>
                <a:cs typeface="Times New Roman"/>
              </a:rPr>
              <a:t>50 грамм в день грецких орехов</a:t>
            </a:r>
            <a:endParaRPr/>
          </a:p>
          <a:p>
            <a:pPr marL="457200" indent="-457200">
              <a:spcBef>
                <a:spcPts val="0"/>
              </a:spcBef>
              <a:spcAft>
                <a:spcPts val="0"/>
              </a:spcAft>
              <a:buClr>
                <a:srgbClr val="FF0000"/>
              </a:buClr>
              <a:buFont typeface="+mj-lt"/>
              <a:buAutoNum type="arabicPeriod"/>
              <a:defRPr/>
            </a:pPr>
            <a:r>
              <a:rPr lang="ru-RU" sz="2800" b="1">
                <a:solidFill>
                  <a:prstClr val="black"/>
                </a:solidFill>
                <a:cs typeface="Times New Roman"/>
              </a:rPr>
              <a:t>100 грамм в день соленого арахиса</a:t>
            </a:r>
            <a:endParaRPr/>
          </a:p>
          <a:p>
            <a:pPr marL="457200" indent="-457200">
              <a:spcBef>
                <a:spcPts val="0"/>
              </a:spcBef>
              <a:spcAft>
                <a:spcPts val="0"/>
              </a:spcAft>
              <a:buClr>
                <a:srgbClr val="FF0000"/>
              </a:buClr>
              <a:buFont typeface="+mj-lt"/>
              <a:buAutoNum type="arabicPeriod"/>
              <a:defRPr/>
            </a:pPr>
            <a:r>
              <a:rPr lang="ru-RU" sz="2800" b="1">
                <a:solidFill>
                  <a:prstClr val="black"/>
                </a:solidFill>
                <a:cs typeface="Times New Roman"/>
              </a:rPr>
              <a:t>20 грамм любых орехов в неделю</a:t>
            </a:r>
            <a:endParaRPr lang="ru-RU" sz="2800" b="1">
              <a:solidFill>
                <a:prstClr val="black"/>
              </a:solidFill>
              <a:latin typeface="Arial"/>
              <a:cs typeface="Arial"/>
            </a:endParaRPr>
          </a:p>
        </p:txBody>
      </p:sp>
      <p:pic>
        <p:nvPicPr>
          <p:cNvPr id="6" name="Picture 3" descr="Картинки по запросу nut consumption"/>
          <p:cNvPicPr>
            <a:picLocks noChangeAspect="1" noChangeArrowheads="1"/>
          </p:cNvPicPr>
          <p:nvPr/>
        </p:nvPicPr>
        <p:blipFill>
          <a:blip r:embed="rId2"/>
          <a:stretch/>
        </p:blipFill>
        <p:spPr bwMode="auto">
          <a:xfrm>
            <a:off x="5899992" y="3929829"/>
            <a:ext cx="3215898" cy="1406580"/>
          </a:xfrm>
          <a:prstGeom prst="rect">
            <a:avLst/>
          </a:prstGeom>
          <a:noFill/>
        </p:spPr>
      </p:pic>
      <p:sp>
        <p:nvSpPr>
          <p:cNvPr id="7"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en-US" sz="1600" i="1">
                <a:solidFill>
                  <a:prstClr val="white"/>
                </a:solidFill>
              </a:rPr>
              <a:t>Luo C, Zhang Y, Ding Y, Shan Z, Chen S, Yu M, Hu FB, Liu L. Nut consumption and risk of type 2 diabetes, cardiovascular disease, and all-cause mortality: a systematic review and meta-analysis. Am J Clin Nutr 2014;100:256–269.</a:t>
            </a:r>
            <a:endParaRPr lang="ru-RU" sz="1600" i="1">
              <a:solidFill>
                <a:prstClr val="white"/>
              </a:solidFill>
            </a:endParaRPr>
          </a:p>
        </p:txBody>
      </p:sp>
      <p:sp>
        <p:nvSpPr>
          <p:cNvPr id="8" name="Rectangle 4"/>
          <p:cNvSpPr>
            <a:spLocks noChangeArrowheads="1"/>
          </p:cNvSpPr>
          <p:nvPr/>
        </p:nvSpPr>
        <p:spPr bwMode="auto">
          <a:xfrm>
            <a:off x="-28110" y="5962119"/>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179512" y="116632"/>
            <a:ext cx="8712968" cy="13849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2800" b="1">
                <a:solidFill>
                  <a:srgbClr val="336600"/>
                </a:solidFill>
                <a:ea typeface="Calibri"/>
                <a:cs typeface="Times New Roman"/>
              </a:rPr>
              <a:t>Какое количество орехов следует есть, чтобы свести к минимуму риск сердечно-сосудистых осложнений  согласно последним рекомендациям? </a:t>
            </a:r>
            <a:endParaRPr lang="ru-RU" sz="2800" b="1">
              <a:solidFill>
                <a:srgbClr val="336600"/>
              </a:solidFill>
              <a:latin typeface="Arial"/>
              <a:cs typeface="Arial"/>
            </a:endParaRPr>
          </a:p>
        </p:txBody>
      </p:sp>
      <p:sp>
        <p:nvSpPr>
          <p:cNvPr id="5" name="Прямоугольник 3"/>
          <p:cNvSpPr/>
          <p:nvPr/>
        </p:nvSpPr>
        <p:spPr bwMode="auto">
          <a:xfrm>
            <a:off x="251520" y="1742036"/>
            <a:ext cx="7272808" cy="1938992"/>
          </a:xfrm>
          <a:prstGeom prst="rect">
            <a:avLst/>
          </a:prstGeom>
        </p:spPr>
        <p:txBody>
          <a:bodyPr wrap="square">
            <a:spAutoFit/>
          </a:bodyPr>
          <a:lstStyle/>
          <a:p>
            <a:pPr>
              <a:spcBef>
                <a:spcPts val="0"/>
              </a:spcBef>
              <a:spcAft>
                <a:spcPts val="0"/>
              </a:spcAft>
              <a:buFontTx/>
              <a:buChar char="•"/>
              <a:defRPr/>
            </a:pPr>
            <a:endParaRPr lang="ru-RU" sz="2400">
              <a:solidFill>
                <a:prstClr val="black"/>
              </a:solidFill>
              <a:ea typeface="Calibri"/>
              <a:cs typeface="Times New Roman"/>
            </a:endParaRPr>
          </a:p>
          <a:p>
            <a:pPr marL="457200" indent="-457200">
              <a:spcBef>
                <a:spcPts val="0"/>
              </a:spcBef>
              <a:spcAft>
                <a:spcPts val="0"/>
              </a:spcAft>
              <a:buFont typeface="+mj-lt"/>
              <a:buAutoNum type="arabicPeriod"/>
              <a:defRPr/>
            </a:pPr>
            <a:r>
              <a:rPr lang="ru-RU" sz="2400" b="1">
                <a:solidFill>
                  <a:srgbClr val="FF0000"/>
                </a:solidFill>
                <a:ea typeface="Calibri"/>
                <a:cs typeface="Times New Roman"/>
              </a:rPr>
              <a:t>30-40 грамм в день любых несоленых орехов</a:t>
            </a:r>
            <a:endParaRPr/>
          </a:p>
          <a:p>
            <a:pPr marL="457200" indent="-457200">
              <a:spcBef>
                <a:spcPts val="0"/>
              </a:spcBef>
              <a:spcAft>
                <a:spcPts val="0"/>
              </a:spcAft>
              <a:buFont typeface="+mj-lt"/>
              <a:buAutoNum type="arabicPeriod"/>
              <a:defRPr/>
            </a:pPr>
            <a:r>
              <a:rPr lang="ru-RU" sz="2400" b="1">
                <a:solidFill>
                  <a:prstClr val="black"/>
                </a:solidFill>
                <a:cs typeface="Times New Roman"/>
              </a:rPr>
              <a:t>50 грамм в день грецких орехов</a:t>
            </a:r>
            <a:endParaRPr/>
          </a:p>
          <a:p>
            <a:pPr marL="457200" indent="-457200">
              <a:spcBef>
                <a:spcPts val="0"/>
              </a:spcBef>
              <a:spcAft>
                <a:spcPts val="0"/>
              </a:spcAft>
              <a:buFont typeface="+mj-lt"/>
              <a:buAutoNum type="arabicPeriod"/>
              <a:defRPr/>
            </a:pPr>
            <a:r>
              <a:rPr lang="ru-RU" sz="2400" b="1">
                <a:solidFill>
                  <a:prstClr val="black"/>
                </a:solidFill>
                <a:cs typeface="Times New Roman"/>
              </a:rPr>
              <a:t>100 грамм в день соленого арахиса</a:t>
            </a:r>
            <a:endParaRPr/>
          </a:p>
          <a:p>
            <a:pPr marL="457200" indent="-457200">
              <a:spcBef>
                <a:spcPts val="0"/>
              </a:spcBef>
              <a:spcAft>
                <a:spcPts val="0"/>
              </a:spcAft>
              <a:buFont typeface="+mj-lt"/>
              <a:buAutoNum type="arabicPeriod"/>
              <a:defRPr/>
            </a:pPr>
            <a:r>
              <a:rPr lang="ru-RU" sz="2400" b="1">
                <a:solidFill>
                  <a:prstClr val="black"/>
                </a:solidFill>
                <a:cs typeface="Times New Roman"/>
              </a:rPr>
              <a:t>20 грамм любых орехов в неделю</a:t>
            </a:r>
            <a:endParaRPr lang="ru-RU" sz="2400" b="1">
              <a:solidFill>
                <a:prstClr val="black"/>
              </a:solidFill>
              <a:latin typeface="Arial"/>
              <a:cs typeface="Arial"/>
            </a:endParaRPr>
          </a:p>
        </p:txBody>
      </p:sp>
      <p:pic>
        <p:nvPicPr>
          <p:cNvPr id="6" name="Picture 3" descr="Картинки по запросу nut consumption"/>
          <p:cNvPicPr>
            <a:picLocks noChangeAspect="1" noChangeArrowheads="1"/>
          </p:cNvPicPr>
          <p:nvPr/>
        </p:nvPicPr>
        <p:blipFill>
          <a:blip r:embed="rId2"/>
          <a:stretch/>
        </p:blipFill>
        <p:spPr bwMode="auto">
          <a:xfrm>
            <a:off x="5656747" y="2654042"/>
            <a:ext cx="3215898" cy="1406580"/>
          </a:xfrm>
          <a:prstGeom prst="rect">
            <a:avLst/>
          </a:prstGeom>
          <a:noFill/>
        </p:spPr>
      </p:pic>
      <p:pic>
        <p:nvPicPr>
          <p:cNvPr id="7" name="Picture 1"/>
          <p:cNvPicPr>
            <a:picLocks noChangeAspect="1" noChangeArrowheads="1"/>
          </p:cNvPicPr>
          <p:nvPr/>
        </p:nvPicPr>
        <p:blipFill>
          <a:blip r:embed="rId3"/>
          <a:stretch/>
        </p:blipFill>
        <p:spPr bwMode="auto">
          <a:xfrm>
            <a:off x="5580112" y="4365104"/>
            <a:ext cx="3458075" cy="1512168"/>
          </a:xfrm>
          <a:prstGeom prst="rect">
            <a:avLst/>
          </a:prstGeom>
          <a:noFill/>
          <a:ln w="9525">
            <a:noFill/>
            <a:miter lim="800000"/>
            <a:headEnd/>
            <a:tailEnd/>
          </a:ln>
        </p:spPr>
      </p:pic>
      <p:sp>
        <p:nvSpPr>
          <p:cNvPr id="8" name="Rectangle 3"/>
          <p:cNvSpPr>
            <a:spLocks noChangeArrowheads="1"/>
          </p:cNvSpPr>
          <p:nvPr/>
        </p:nvSpPr>
        <p:spPr bwMode="auto">
          <a:xfrm>
            <a:off x="0" y="6093941"/>
            <a:ext cx="9144000" cy="830997"/>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en-US" sz="1600" i="1">
                <a:solidFill>
                  <a:prstClr val="white"/>
                </a:solidFill>
              </a:rPr>
              <a:t>Luo C, Zhang Y, Ding Y, Shan Z, Chen S, Yu M, Hu FB, Liu L. Nut consumption and risk of type 2 diabetes, cardiovascular disease, and all-cause mortality: a systematic review and meta-analysis. Am J Clin Nutr 2014;100:256–269.</a:t>
            </a:r>
            <a:endParaRPr lang="ru-RU" sz="1600" i="1">
              <a:solidFill>
                <a:prstClr val="white"/>
              </a:solidFill>
            </a:endParaRPr>
          </a:p>
        </p:txBody>
      </p:sp>
      <p:sp>
        <p:nvSpPr>
          <p:cNvPr id="9"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10" name="Прямоугольник 13"/>
          <p:cNvSpPr/>
          <p:nvPr/>
        </p:nvSpPr>
        <p:spPr bwMode="auto">
          <a:xfrm>
            <a:off x="0" y="5301208"/>
            <a:ext cx="5328591" cy="707886"/>
          </a:xfrm>
          <a:prstGeom prst="rect">
            <a:avLst/>
          </a:prstGeom>
        </p:spPr>
        <p:txBody>
          <a:bodyPr wrap="square">
            <a:spAutoFit/>
          </a:bodyPr>
          <a:lstStyle/>
          <a:p>
            <a:pPr>
              <a:defRPr/>
            </a:pPr>
            <a:r>
              <a:rPr lang="en-US" sz="80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a:solidFill>
                <a:prstClr val="black"/>
              </a:solidFill>
            </a:endParaRPr>
          </a:p>
        </p:txBody>
      </p:sp>
      <p:sp>
        <p:nvSpPr>
          <p:cNvPr id="11" name="Rectangle 13"/>
          <p:cNvSpPr>
            <a:spLocks noChangeArrowheads="1"/>
          </p:cNvSpPr>
          <p:nvPr/>
        </p:nvSpPr>
        <p:spPr bwMode="auto">
          <a:xfrm>
            <a:off x="-25932" y="4492875"/>
            <a:ext cx="5184576" cy="1080120"/>
          </a:xfrm>
          <a:prstGeom prst="rect">
            <a:avLst/>
          </a:prstGeom>
          <a:noFill/>
          <a:ln w="9525">
            <a:noFill/>
            <a:miter lim="800000"/>
            <a:headEnd/>
            <a:tailEnd/>
          </a:ln>
        </p:spPr>
        <p:txBody>
          <a:bodyPr wrap="none" anchor="ctr"/>
          <a:lstStyle/>
          <a:p>
            <a:pPr>
              <a:defRPr/>
            </a:pPr>
            <a:r>
              <a:rPr lang="ru-RU" sz="1200" b="1">
                <a:solidFill>
                  <a:srgbClr val="4BACC6">
                    <a:lumMod val="75000"/>
                  </a:srgbClr>
                </a:solidFill>
                <a:cs typeface="Arial"/>
              </a:rPr>
              <a:t>Европейские рекомендации по профилактике  сердечно-сосудистых </a:t>
            </a:r>
            <a:endParaRPr/>
          </a:p>
          <a:p>
            <a:pPr>
              <a:defRPr/>
            </a:pPr>
            <a:r>
              <a:rPr lang="ru-RU" sz="1200" b="1">
                <a:solidFill>
                  <a:srgbClr val="4BACC6">
                    <a:lumMod val="75000"/>
                  </a:srgbClr>
                </a:solidFill>
                <a:cs typeface="Arial"/>
              </a:rPr>
              <a:t>заболеваний в клинической  практике</a:t>
            </a:r>
            <a:r>
              <a:rPr lang="en-US" sz="1200" b="1">
                <a:solidFill>
                  <a:srgbClr val="4BACC6">
                    <a:lumMod val="75000"/>
                  </a:srgbClr>
                </a:solidFill>
                <a:cs typeface="Arial"/>
              </a:rPr>
              <a:t> 2016</a:t>
            </a:r>
            <a:endParaRPr lang="ru-RU" sz="1200" b="1">
              <a:solidFill>
                <a:srgbClr val="4BACC6">
                  <a:lumMod val="75000"/>
                </a:srgbClr>
              </a:solidFill>
              <a:cs typeface="Arial"/>
            </a:endParaRPr>
          </a:p>
          <a:p>
            <a:pPr>
              <a:defRPr/>
            </a:pPr>
            <a:r>
              <a:rPr lang="ru-RU" sz="1200" b="1">
                <a:solidFill>
                  <a:srgbClr val="4BACC6">
                    <a:lumMod val="75000"/>
                  </a:srgbClr>
                </a:solidFill>
                <a:cs typeface="Arial"/>
              </a:rPr>
              <a:t>и Национальные рекомендации «Кардиоваскулярная профилактика 2017»</a:t>
            </a:r>
            <a:endParaRPr/>
          </a:p>
          <a:p>
            <a:pPr>
              <a:defRPr/>
            </a:pPr>
            <a:r>
              <a:rPr lang="ru-RU" sz="1200" b="1">
                <a:solidFill>
                  <a:srgbClr val="4BACC6">
                    <a:lumMod val="75000"/>
                  </a:srgbClr>
                </a:solidFill>
                <a:cs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67544" y="692696"/>
            <a:ext cx="8280919" cy="1584175"/>
          </a:xfrm>
        </p:spPr>
        <p:txBody>
          <a:bodyPr>
            <a:noAutofit/>
          </a:bodyPr>
          <a:lstStyle/>
          <a:p>
            <a:pPr>
              <a:defRPr/>
            </a:pPr>
            <a:r>
              <a:rPr lang="ru-RU" sz="3600" b="1">
                <a:solidFill>
                  <a:schemeClr val="accent5">
                    <a:lumMod val="50000"/>
                  </a:schemeClr>
                </a:solidFill>
              </a:rPr>
              <a:t>Чрезмерное потребление алкоголя увеличивает риск инфаркта миокарда</a:t>
            </a:r>
          </a:p>
        </p:txBody>
      </p:sp>
      <p:sp>
        <p:nvSpPr>
          <p:cNvPr id="5" name="Прямоугольник 2"/>
          <p:cNvSpPr/>
          <p:nvPr/>
        </p:nvSpPr>
        <p:spPr bwMode="auto">
          <a:xfrm>
            <a:off x="827584" y="3356992"/>
            <a:ext cx="7704856" cy="1815882"/>
          </a:xfrm>
          <a:prstGeom prst="rect">
            <a:avLst/>
          </a:prstGeom>
          <a:solidFill>
            <a:schemeClr val="accent3">
              <a:lumMod val="20000"/>
              <a:lumOff val="80000"/>
            </a:schemeClr>
          </a:solidFill>
        </p:spPr>
        <p:txBody>
          <a:bodyPr wrap="square">
            <a:spAutoFit/>
          </a:bodyPr>
          <a:lstStyle/>
          <a:p>
            <a:pPr algn="ctr">
              <a:defRPr/>
            </a:pPr>
            <a:r>
              <a:rPr lang="ru-RU" sz="2800" b="1">
                <a:solidFill>
                  <a:prstClr val="black"/>
                </a:solidFill>
              </a:rPr>
              <a:t>Разовое потребление алкогольных напитков не должно превышать </a:t>
            </a:r>
            <a:r>
              <a:rPr lang="ru-RU" sz="2800" b="1">
                <a:solidFill>
                  <a:srgbClr val="C00000"/>
                </a:solidFill>
              </a:rPr>
              <a:t>1 стандартную дозу в сутки для женщин</a:t>
            </a:r>
            <a:r>
              <a:rPr lang="ru-RU" sz="2800" b="1">
                <a:solidFill>
                  <a:prstClr val="black"/>
                </a:solidFill>
              </a:rPr>
              <a:t> или </a:t>
            </a:r>
            <a:r>
              <a:rPr lang="ru-RU" sz="2800" b="1">
                <a:solidFill>
                  <a:srgbClr val="C00000"/>
                </a:solidFill>
              </a:rPr>
              <a:t>2</a:t>
            </a:r>
            <a:r>
              <a:rPr lang="ru-RU" sz="2800" b="1">
                <a:solidFill>
                  <a:prstClr val="black"/>
                </a:solidFill>
              </a:rPr>
              <a:t> </a:t>
            </a:r>
            <a:r>
              <a:rPr lang="ru-RU" sz="2800" b="1">
                <a:solidFill>
                  <a:srgbClr val="C00000"/>
                </a:solidFill>
              </a:rPr>
              <a:t>стандартных дозы  в сутки для мужчин</a:t>
            </a:r>
          </a:p>
        </p:txBody>
      </p:sp>
      <p:sp>
        <p:nvSpPr>
          <p:cNvPr id="6" name="Стрелка вниз 3"/>
          <p:cNvSpPr/>
          <p:nvPr/>
        </p:nvSpPr>
        <p:spPr bwMode="auto">
          <a:xfrm>
            <a:off x="2843807" y="2276872"/>
            <a:ext cx="3672408" cy="1008112"/>
          </a:xfrm>
          <a:prstGeom prst="downArrow">
            <a:avLst>
              <a:gd name="adj1" fmla="val 5000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Скругленный прямоугольник 8"/>
          <p:cNvSpPr/>
          <p:nvPr/>
        </p:nvSpPr>
        <p:spPr bwMode="auto">
          <a:xfrm>
            <a:off x="611560" y="3861048"/>
            <a:ext cx="8208912" cy="1872208"/>
          </a:xfrm>
          <a:prstGeom prst="roundRect">
            <a:avLst>
              <a:gd name="adj" fmla="val 16667"/>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solidFill>
                <a:prstClr val="black"/>
              </a:solidFill>
            </a:endParaRPr>
          </a:p>
        </p:txBody>
      </p:sp>
      <p:sp>
        <p:nvSpPr>
          <p:cNvPr id="5" name="Прямоугольник 9"/>
          <p:cNvSpPr/>
          <p:nvPr/>
        </p:nvSpPr>
        <p:spPr bwMode="auto">
          <a:xfrm>
            <a:off x="827584" y="3933056"/>
            <a:ext cx="7920880" cy="1754326"/>
          </a:xfrm>
          <a:prstGeom prst="rect">
            <a:avLst/>
          </a:prstGeom>
        </p:spPr>
        <p:txBody>
          <a:bodyPr wrap="square">
            <a:spAutoFit/>
          </a:bodyPr>
          <a:lstStyle/>
          <a:p>
            <a:pPr algn="ctr">
              <a:defRPr/>
            </a:pPr>
            <a:r>
              <a:rPr lang="ru-RU">
                <a:solidFill>
                  <a:prstClr val="black"/>
                </a:solidFill>
              </a:rPr>
              <a:t>Если Вы принимаете решение включить в свое меню алкогольные напитки, их потребление не должно превышать </a:t>
            </a:r>
            <a:r>
              <a:rPr lang="ru-RU" b="1">
                <a:solidFill>
                  <a:prstClr val="black"/>
                </a:solidFill>
              </a:rPr>
              <a:t>1 стандартную дозу в сутки для женщин </a:t>
            </a:r>
            <a:r>
              <a:rPr lang="ru-RU">
                <a:solidFill>
                  <a:prstClr val="black"/>
                </a:solidFill>
              </a:rPr>
              <a:t>или </a:t>
            </a:r>
            <a:r>
              <a:rPr lang="ru-RU" b="1">
                <a:solidFill>
                  <a:prstClr val="black"/>
                </a:solidFill>
              </a:rPr>
              <a:t>2 стандартных дозы  в сутки для мужчин</a:t>
            </a:r>
            <a:r>
              <a:rPr lang="ru-RU">
                <a:solidFill>
                  <a:prstClr val="black"/>
                </a:solidFill>
              </a:rPr>
              <a:t>. </a:t>
            </a:r>
            <a:endParaRPr/>
          </a:p>
          <a:p>
            <a:pPr algn="ctr">
              <a:defRPr/>
            </a:pPr>
            <a:endParaRPr lang="ru-RU">
              <a:solidFill>
                <a:prstClr val="black"/>
              </a:solidFill>
            </a:endParaRPr>
          </a:p>
          <a:p>
            <a:pPr algn="ctr">
              <a:defRPr/>
            </a:pPr>
            <a:r>
              <a:rPr lang="ru-RU" b="1">
                <a:solidFill>
                  <a:srgbClr val="C00000"/>
                </a:solidFill>
              </a:rPr>
              <a:t> </a:t>
            </a:r>
            <a:r>
              <a:rPr lang="ru-RU" b="1" i="1">
                <a:solidFill>
                  <a:srgbClr val="C00000"/>
                </a:solidFill>
              </a:rPr>
              <a:t>Главное помнить! Чрезмерное употребление алкоголя вредит вашему здоровью! </a:t>
            </a:r>
            <a:endParaRPr/>
          </a:p>
        </p:txBody>
      </p:sp>
      <p:sp>
        <p:nvSpPr>
          <p:cNvPr id="6" name="AutoShape 14"/>
          <p:cNvSpPr>
            <a:spLocks noChangeArrowheads="1"/>
          </p:cNvSpPr>
          <p:nvPr/>
        </p:nvSpPr>
        <p:spPr bwMode="auto">
          <a:xfrm>
            <a:off x="1403648" y="1124744"/>
            <a:ext cx="6336703" cy="2304256"/>
          </a:xfrm>
          <a:prstGeom prst="foldedCorner">
            <a:avLst>
              <a:gd name="adj" fmla="val 21731"/>
            </a:avLst>
          </a:prstGeom>
          <a:solidFill>
            <a:srgbClr val="CCFF99"/>
          </a:solidFill>
          <a:ln w="9525">
            <a:noFill/>
            <a:round/>
            <a:headEnd/>
            <a:tailEnd/>
          </a:ln>
        </p:spPr>
        <p:txBody>
          <a:bodyPr wrap="none" anchor="ctr"/>
          <a:lstStyle/>
          <a:p>
            <a:pPr>
              <a:defRPr/>
            </a:pPr>
            <a:endParaRPr lang="ru-RU">
              <a:solidFill>
                <a:prstClr val="black"/>
              </a:solidFill>
            </a:endParaRPr>
          </a:p>
        </p:txBody>
      </p:sp>
      <p:sp>
        <p:nvSpPr>
          <p:cNvPr id="7" name="Text Box 13"/>
          <p:cNvSpPr>
            <a:spLocks/>
          </p:cNvSpPr>
          <p:nvPr/>
        </p:nvSpPr>
        <p:spPr bwMode="auto">
          <a:xfrm>
            <a:off x="1187624" y="1268760"/>
            <a:ext cx="6248400" cy="2308324"/>
          </a:xfrm>
          <a:prstGeom prst="rect">
            <a:avLst/>
          </a:prstGeom>
          <a:noFill/>
          <a:ln w="9525">
            <a:noFill/>
            <a:miter lim="800000"/>
            <a:headEnd/>
            <a:tailEnd/>
          </a:ln>
        </p:spPr>
        <p:txBody>
          <a:bodyPr>
            <a:spAutoFit/>
          </a:bodyPr>
          <a:lstStyle/>
          <a:p>
            <a:pPr algn="ctr">
              <a:defRPr/>
            </a:pPr>
            <a:endParaRPr lang="ru-RU" sz="1600">
              <a:solidFill>
                <a:prstClr val="black"/>
              </a:solidFill>
            </a:endParaRPr>
          </a:p>
          <a:p>
            <a:pPr>
              <a:defRPr/>
            </a:pPr>
            <a:r>
              <a:rPr lang="ru-RU" sz="1600">
                <a:solidFill>
                  <a:prstClr val="black"/>
                </a:solidFill>
              </a:rPr>
              <a:t>            </a:t>
            </a:r>
            <a:r>
              <a:rPr lang="ru-RU" sz="1600" b="1">
                <a:solidFill>
                  <a:prstClr val="black"/>
                </a:solidFill>
              </a:rPr>
              <a:t>Крепкие напитки                 30 мл   (1 рюмка)</a:t>
            </a:r>
            <a:endParaRPr/>
          </a:p>
          <a:p>
            <a:pPr>
              <a:defRPr/>
            </a:pPr>
            <a:r>
              <a:rPr lang="ru-RU" sz="1600" b="1">
                <a:solidFill>
                  <a:prstClr val="black"/>
                </a:solidFill>
              </a:rPr>
              <a:t>                                                ИЛИ</a:t>
            </a:r>
          </a:p>
          <a:p>
            <a:pPr>
              <a:defRPr/>
            </a:pPr>
            <a:endParaRPr lang="ru-RU" sz="1600" b="1">
              <a:solidFill>
                <a:prstClr val="black"/>
              </a:solidFill>
            </a:endParaRPr>
          </a:p>
          <a:p>
            <a:pPr>
              <a:defRPr/>
            </a:pPr>
            <a:r>
              <a:rPr lang="ru-RU" sz="1600" b="1">
                <a:solidFill>
                  <a:prstClr val="black"/>
                </a:solidFill>
              </a:rPr>
              <a:t>            Красное сухое вино             120 мл  (1 бокал) </a:t>
            </a:r>
          </a:p>
          <a:p>
            <a:pPr>
              <a:defRPr/>
            </a:pPr>
            <a:r>
              <a:rPr lang="ru-RU" sz="1600" b="1">
                <a:solidFill>
                  <a:prstClr val="black"/>
                </a:solidFill>
              </a:rPr>
              <a:t>                                                 ИЛИ</a:t>
            </a:r>
            <a:endParaRPr/>
          </a:p>
          <a:p>
            <a:pPr>
              <a:defRPr/>
            </a:pPr>
            <a:r>
              <a:rPr lang="ru-RU" sz="1600" b="1">
                <a:solidFill>
                  <a:prstClr val="black"/>
                </a:solidFill>
              </a:rPr>
              <a:t>             </a:t>
            </a:r>
            <a:endParaRPr/>
          </a:p>
          <a:p>
            <a:pPr>
              <a:defRPr/>
            </a:pPr>
            <a:r>
              <a:rPr lang="ru-RU" sz="1600" b="1">
                <a:solidFill>
                  <a:prstClr val="black"/>
                </a:solidFill>
              </a:rPr>
              <a:t>            Пиво                                         330  мл (1 маленькая бутылка)</a:t>
            </a:r>
          </a:p>
          <a:p>
            <a:pPr>
              <a:defRPr/>
            </a:pPr>
            <a:endParaRPr lang="ru-RU" sz="1600" b="1">
              <a:solidFill>
                <a:prstClr val="black"/>
              </a:solidFill>
            </a:endParaRPr>
          </a:p>
        </p:txBody>
      </p:sp>
      <p:sp>
        <p:nvSpPr>
          <p:cNvPr id="8" name="Text Box 11"/>
          <p:cNvSpPr>
            <a:spLocks/>
          </p:cNvSpPr>
          <p:nvPr/>
        </p:nvSpPr>
        <p:spPr bwMode="auto">
          <a:xfrm>
            <a:off x="365125" y="242888"/>
            <a:ext cx="7519243" cy="892552"/>
          </a:xfrm>
          <a:prstGeom prst="rect">
            <a:avLst/>
          </a:prstGeom>
          <a:noFill/>
          <a:ln w="9525">
            <a:noFill/>
            <a:miter lim="800000"/>
            <a:headEnd/>
            <a:tailEnd/>
          </a:ln>
        </p:spPr>
        <p:txBody>
          <a:bodyPr wrap="square">
            <a:spAutoFit/>
          </a:bodyPr>
          <a:lstStyle/>
          <a:p>
            <a:pPr algn="ctr">
              <a:defRPr/>
            </a:pPr>
            <a:r>
              <a:rPr lang="ru-RU" sz="2400" b="1">
                <a:solidFill>
                  <a:prstClr val="black"/>
                </a:solidFill>
              </a:rPr>
              <a:t> 	</a:t>
            </a:r>
            <a:r>
              <a:rPr lang="ru-RU" sz="2800" b="1">
                <a:solidFill>
                  <a:prstClr val="black"/>
                </a:solidFill>
              </a:rPr>
              <a:t>1 стандартная доза алкоголя</a:t>
            </a:r>
            <a:endParaRPr/>
          </a:p>
          <a:p>
            <a:pPr algn="ctr">
              <a:defRPr/>
            </a:pPr>
            <a:endParaRPr lang="ru-RU" sz="2400" b="1">
              <a:solidFill>
                <a:prstClr val="black"/>
              </a:solidFill>
            </a:endParaRPr>
          </a:p>
        </p:txBody>
      </p:sp>
      <p:sp>
        <p:nvSpPr>
          <p:cNvPr id="9" name="Rectangle 5"/>
          <p:cNvSpPr>
            <a:spLocks noChangeArrowheads="1"/>
          </p:cNvSpPr>
          <p:nvPr/>
        </p:nvSpPr>
        <p:spPr bwMode="auto">
          <a:xfrm>
            <a:off x="2124075" y="6354763"/>
            <a:ext cx="5616575" cy="242887"/>
          </a:xfrm>
          <a:prstGeom prst="rect">
            <a:avLst/>
          </a:prstGeom>
          <a:noFill/>
          <a:ln w="9525">
            <a:noFill/>
            <a:miter lim="800000"/>
            <a:headEnd/>
            <a:tailEnd/>
          </a:ln>
        </p:spPr>
        <p:txBody>
          <a:bodyPr wrap="none" anchor="ctr"/>
          <a:lstStyle/>
          <a:p>
            <a:pPr algn="ctr">
              <a:defRPr/>
            </a:pPr>
            <a:endParaRPr lang="ru-RU" sz="1400" b="1" i="1">
              <a:solidFill>
                <a:prstClr val="white"/>
              </a:solidFill>
              <a:cs typeface="Arial"/>
            </a:endParaRPr>
          </a:p>
        </p:txBody>
      </p:sp>
      <p:sp>
        <p:nvSpPr>
          <p:cNvPr id="10"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p:spPr>
        <p:txBody>
          <a:bodyPr wrap="none" anchor="ctr"/>
          <a:lstStyle/>
          <a:p>
            <a:pPr>
              <a:defRPr/>
            </a:pPr>
            <a:endParaRPr lang="ru-RU">
              <a:solidFill>
                <a:prstClr val="white"/>
              </a:solidFill>
            </a:endParaRPr>
          </a:p>
        </p:txBody>
      </p:sp>
      <p:sp>
        <p:nvSpPr>
          <p:cNvPr id="11"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12" name="Rectangle 13"/>
          <p:cNvSpPr>
            <a:spLocks noChangeArrowheads="1"/>
          </p:cNvSpPr>
          <p:nvPr/>
        </p:nvSpPr>
        <p:spPr bwMode="auto">
          <a:xfrm>
            <a:off x="67020" y="6148269"/>
            <a:ext cx="8897468" cy="523220"/>
          </a:xfrm>
          <a:prstGeom prst="rect">
            <a:avLst/>
          </a:prstGeom>
          <a:noFill/>
          <a:ln w="9525">
            <a:noFill/>
            <a:miter lim="800000"/>
            <a:headEnd/>
            <a:tailEnd/>
          </a:ln>
        </p:spPr>
        <p:txBody>
          <a:bodyPr wrap="square" anchor="ctr">
            <a:spAutoFit/>
          </a:bodyPr>
          <a:lstStyle/>
          <a:p>
            <a:pPr algn="ctr">
              <a:defRPr/>
            </a:pPr>
            <a:r>
              <a:rPr lang="en-US" sz="1400" i="1">
                <a:solidFill>
                  <a:prstClr val="white"/>
                </a:solidFill>
                <a:cs typeface="Arial"/>
              </a:rPr>
              <a:t>Ronksley PE, Brien SE, Turner BJ, Mukamal KJ, Ghali WA. Association of alcohol consumption with selected cardiovascular disease outcomes: a systematic review and meta-analysis. BMJ </a:t>
            </a:r>
            <a:r>
              <a:rPr lang="en-US" sz="1200" i="1">
                <a:solidFill>
                  <a:prstClr val="white"/>
                </a:solidFill>
                <a:cs typeface="Arial"/>
              </a:rPr>
              <a:t>2011;342:d671</a:t>
            </a:r>
            <a:endParaRPr lang="ru-RU" sz="1400" i="1">
              <a:solidFill>
                <a:prstClr val="white"/>
              </a:solidFil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8"/>
          <p:cNvPicPr>
            <a:picLocks noChangeAspect="1" noChangeArrowheads="1"/>
          </p:cNvPicPr>
          <p:nvPr/>
        </p:nvPicPr>
        <p:blipFill>
          <a:blip r:embed="rId2"/>
          <a:stretch/>
        </p:blipFill>
        <p:spPr bwMode="auto">
          <a:xfrm>
            <a:off x="6588224" y="464607"/>
            <a:ext cx="2411760" cy="1742997"/>
          </a:xfrm>
          <a:prstGeom prst="rect">
            <a:avLst/>
          </a:prstGeom>
          <a:noFill/>
          <a:ln w="9525">
            <a:noFill/>
            <a:miter lim="800000"/>
            <a:headEnd/>
            <a:tailEnd/>
          </a:ln>
        </p:spPr>
      </p:pic>
      <p:sp>
        <p:nvSpPr>
          <p:cNvPr id="5" name="Прямоугольник 3"/>
          <p:cNvSpPr/>
          <p:nvPr/>
        </p:nvSpPr>
        <p:spPr bwMode="auto">
          <a:xfrm>
            <a:off x="251520" y="292685"/>
            <a:ext cx="6192688" cy="1200329"/>
          </a:xfrm>
          <a:prstGeom prst="rect">
            <a:avLst/>
          </a:prstGeom>
        </p:spPr>
        <p:txBody>
          <a:bodyPr wrap="square">
            <a:spAutoFit/>
          </a:bodyPr>
          <a:lstStyle/>
          <a:p>
            <a:pPr>
              <a:defRPr/>
            </a:pPr>
            <a:r>
              <a:rPr lang="ru-RU" sz="2400" b="1">
                <a:solidFill>
                  <a:prstClr val="black"/>
                </a:solidFill>
              </a:rPr>
              <a:t>Избыточная  масса тела относится к наиболее значимым факторам риска сердечно-сосудистых заболеваний</a:t>
            </a:r>
            <a:endParaRPr lang="ru-RU" sz="2400">
              <a:solidFill>
                <a:prstClr val="black"/>
              </a:solidFill>
            </a:endParaRPr>
          </a:p>
        </p:txBody>
      </p:sp>
      <p:pic>
        <p:nvPicPr>
          <p:cNvPr id="6" name="Picture 5"/>
          <p:cNvPicPr>
            <a:picLocks noChangeAspect="1" noChangeArrowheads="1"/>
          </p:cNvPicPr>
          <p:nvPr/>
        </p:nvPicPr>
        <p:blipFill>
          <a:blip r:embed="rId3"/>
          <a:stretch/>
        </p:blipFill>
        <p:spPr bwMode="auto">
          <a:xfrm>
            <a:off x="5580112" y="3778907"/>
            <a:ext cx="2633662" cy="1752599"/>
          </a:xfrm>
          <a:prstGeom prst="rect">
            <a:avLst/>
          </a:prstGeom>
          <a:noFill/>
          <a:ln w="9525">
            <a:noFill/>
            <a:miter lim="800000"/>
            <a:headEnd/>
            <a:tailEnd/>
          </a:ln>
        </p:spPr>
      </p:pic>
      <p:sp>
        <p:nvSpPr>
          <p:cNvPr id="7" name="Прямоугольник 9"/>
          <p:cNvSpPr/>
          <p:nvPr/>
        </p:nvSpPr>
        <p:spPr bwMode="auto">
          <a:xfrm>
            <a:off x="471895" y="3201826"/>
            <a:ext cx="6838026" cy="1154162"/>
          </a:xfrm>
          <a:prstGeom prst="rect">
            <a:avLst/>
          </a:prstGeom>
        </p:spPr>
        <p:txBody>
          <a:bodyPr wrap="square">
            <a:spAutoFit/>
          </a:bodyPr>
          <a:lstStyle/>
          <a:p>
            <a:pPr marL="514350" indent="-514350">
              <a:spcAft>
                <a:spcPts val="600"/>
              </a:spcAft>
              <a:buClr>
                <a:srgbClr val="FF0000"/>
              </a:buClr>
              <a:buFont typeface="+mj-lt"/>
              <a:buAutoNum type="arabicPeriod"/>
              <a:defRPr/>
            </a:pPr>
            <a:r>
              <a:rPr lang="ru-RU" sz="3200" b="1">
                <a:solidFill>
                  <a:prstClr val="black"/>
                </a:solidFill>
              </a:rPr>
              <a:t>Индекс массы тела</a:t>
            </a:r>
            <a:endParaRPr/>
          </a:p>
          <a:p>
            <a:pPr marL="514350" indent="-514350">
              <a:spcAft>
                <a:spcPts val="600"/>
              </a:spcAft>
              <a:buClr>
                <a:srgbClr val="FF0000"/>
              </a:buClr>
              <a:buFont typeface="+mj-lt"/>
              <a:buAutoNum type="arabicPeriod"/>
              <a:defRPr/>
            </a:pPr>
            <a:r>
              <a:rPr lang="ru-RU" sz="3200" b="1">
                <a:solidFill>
                  <a:prstClr val="black"/>
                </a:solidFill>
              </a:rPr>
              <a:t>Окружность талии </a:t>
            </a:r>
          </a:p>
        </p:txBody>
      </p:sp>
      <p:sp>
        <p:nvSpPr>
          <p:cNvPr id="8" name="TextBox 6"/>
          <p:cNvSpPr>
            <a:spLocks/>
          </p:cNvSpPr>
          <p:nvPr/>
        </p:nvSpPr>
        <p:spPr bwMode="auto">
          <a:xfrm>
            <a:off x="179512" y="1945995"/>
            <a:ext cx="7128792" cy="954107"/>
          </a:xfrm>
          <a:prstGeom prst="rect">
            <a:avLst/>
          </a:prstGeom>
          <a:noFill/>
        </p:spPr>
        <p:txBody>
          <a:bodyPr wrap="square" rtlCol="0">
            <a:spAutoFit/>
          </a:bodyPr>
          <a:lstStyle/>
          <a:p>
            <a:pPr>
              <a:defRPr/>
            </a:pPr>
            <a:r>
              <a:rPr lang="ru-RU" sz="2800" b="1">
                <a:solidFill>
                  <a:srgbClr val="00B050"/>
                </a:solidFill>
              </a:rPr>
              <a:t>  Для оценки массы тела чаще всего   </a:t>
            </a:r>
            <a:endParaRPr/>
          </a:p>
          <a:p>
            <a:pPr>
              <a:defRPr/>
            </a:pPr>
            <a:r>
              <a:rPr lang="ru-RU" sz="2800" b="1">
                <a:solidFill>
                  <a:srgbClr val="00B050"/>
                </a:solidFill>
              </a:rPr>
              <a:t>  используют: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ChangeArrowheads="1"/>
          </p:cNvSpPr>
          <p:nvPr/>
        </p:nvSpPr>
        <p:spPr bwMode="auto">
          <a:xfrm>
            <a:off x="918370" y="2423240"/>
            <a:ext cx="7974110" cy="358775"/>
          </a:xfrm>
          <a:prstGeom prst="rect">
            <a:avLst/>
          </a:prstGeom>
          <a:solidFill>
            <a:srgbClr val="006600"/>
          </a:solidFill>
          <a:ln w="9525">
            <a:noFill/>
            <a:miter lim="800000"/>
            <a:headEnd/>
            <a:tailEnd/>
          </a:ln>
        </p:spPr>
        <p:txBody>
          <a:bodyPr wrap="none" anchor="ctr"/>
          <a:lstStyle/>
          <a:p>
            <a:pPr>
              <a:defRPr/>
            </a:pPr>
            <a:endParaRPr lang="ru-RU">
              <a:solidFill>
                <a:prstClr val="black"/>
              </a:solidFill>
            </a:endParaRPr>
          </a:p>
        </p:txBody>
      </p:sp>
      <p:sp>
        <p:nvSpPr>
          <p:cNvPr id="5" name="Rectangle 4"/>
          <p:cNvSpPr>
            <a:spLocks noChangeArrowheads="1"/>
          </p:cNvSpPr>
          <p:nvPr/>
        </p:nvSpPr>
        <p:spPr bwMode="auto">
          <a:xfrm>
            <a:off x="913284" y="3296803"/>
            <a:ext cx="7979196" cy="1225550"/>
          </a:xfrm>
          <a:prstGeom prst="rect">
            <a:avLst/>
          </a:prstGeom>
          <a:gradFill>
            <a:gsLst>
              <a:gs pos="0">
                <a:srgbClr val="FF3300">
                  <a:gamma/>
                  <a:tint val="0"/>
                  <a:invGamma/>
                </a:srgbClr>
              </a:gs>
              <a:gs pos="100000">
                <a:srgbClr val="FF3300"/>
              </a:gs>
            </a:gsLst>
            <a:lin ang="2700000" scaled="1"/>
          </a:gradFill>
          <a:ln w="9525">
            <a:noFill/>
            <a:miter lim="800000"/>
            <a:headEnd/>
            <a:tailEnd/>
          </a:ln>
        </p:spPr>
        <p:txBody>
          <a:bodyPr wrap="none" anchor="ctr"/>
          <a:lstStyle/>
          <a:p>
            <a:pPr>
              <a:defRPr/>
            </a:pPr>
            <a:endParaRPr lang="ru-RU">
              <a:solidFill>
                <a:prstClr val="black"/>
              </a:solidFill>
            </a:endParaRPr>
          </a:p>
        </p:txBody>
      </p:sp>
      <p:sp>
        <p:nvSpPr>
          <p:cNvPr id="6" name="Rectangle 5"/>
          <p:cNvSpPr>
            <a:spLocks noChangeArrowheads="1"/>
          </p:cNvSpPr>
          <p:nvPr/>
        </p:nvSpPr>
        <p:spPr bwMode="auto">
          <a:xfrm>
            <a:off x="913284" y="2793565"/>
            <a:ext cx="7979196" cy="503238"/>
          </a:xfrm>
          <a:prstGeom prst="rect">
            <a:avLst/>
          </a:prstGeom>
          <a:gradFill>
            <a:gsLst>
              <a:gs pos="0">
                <a:srgbClr val="FFCC00">
                  <a:gamma/>
                  <a:tint val="0"/>
                  <a:invGamma/>
                </a:srgbClr>
              </a:gs>
              <a:gs pos="100000">
                <a:srgbClr val="FFCC00"/>
              </a:gs>
            </a:gsLst>
            <a:lin ang="0" scaled="1"/>
          </a:gradFill>
          <a:ln w="9525">
            <a:noFill/>
            <a:miter lim="800000"/>
            <a:headEnd/>
            <a:tailEnd/>
          </a:ln>
        </p:spPr>
        <p:txBody>
          <a:bodyPr wrap="none" anchor="ctr"/>
          <a:lstStyle/>
          <a:p>
            <a:pPr>
              <a:defRPr/>
            </a:pPr>
            <a:endParaRPr lang="ru-RU">
              <a:solidFill>
                <a:prstClr val="black"/>
              </a:solidFill>
            </a:endParaRPr>
          </a:p>
        </p:txBody>
      </p:sp>
      <p:sp>
        <p:nvSpPr>
          <p:cNvPr id="7" name="Rectangle 6"/>
          <p:cNvSpPr>
            <a:spLocks noChangeArrowheads="1"/>
          </p:cNvSpPr>
          <p:nvPr/>
        </p:nvSpPr>
        <p:spPr bwMode="auto">
          <a:xfrm>
            <a:off x="913284" y="2018427"/>
            <a:ext cx="7979196" cy="431799"/>
          </a:xfrm>
          <a:prstGeom prst="rect">
            <a:avLst/>
          </a:prstGeom>
          <a:gradFill>
            <a:gsLst>
              <a:gs pos="0">
                <a:srgbClr val="006600">
                  <a:gamma/>
                  <a:tint val="0"/>
                  <a:invGamma/>
                </a:srgbClr>
              </a:gs>
              <a:gs pos="100000">
                <a:srgbClr val="006600"/>
              </a:gs>
            </a:gsLst>
            <a:lin ang="18900000" scaled="1"/>
          </a:gradFill>
          <a:ln w="9525">
            <a:noFill/>
            <a:miter lim="800000"/>
            <a:headEnd/>
            <a:tailEnd/>
          </a:ln>
        </p:spPr>
        <p:txBody>
          <a:bodyPr wrap="none" anchor="ctr"/>
          <a:lstStyle/>
          <a:p>
            <a:pPr>
              <a:defRPr/>
            </a:pPr>
            <a:endParaRPr lang="ru-RU">
              <a:solidFill>
                <a:prstClr val="black"/>
              </a:solidFill>
            </a:endParaRPr>
          </a:p>
        </p:txBody>
      </p:sp>
      <p:sp>
        <p:nvSpPr>
          <p:cNvPr id="8" name="Rectangle 10"/>
          <p:cNvSpPr>
            <a:spLocks noChangeArrowheads="1"/>
          </p:cNvSpPr>
          <p:nvPr/>
        </p:nvSpPr>
        <p:spPr bwMode="auto">
          <a:xfrm>
            <a:off x="467544" y="661338"/>
            <a:ext cx="8496944" cy="461665"/>
          </a:xfrm>
          <a:prstGeom prst="rect">
            <a:avLst/>
          </a:prstGeom>
          <a:solidFill>
            <a:schemeClr val="accent3">
              <a:lumMod val="40000"/>
              <a:lumOff val="60000"/>
            </a:schemeClr>
          </a:solidFill>
          <a:ln w="9525">
            <a:noFill/>
            <a:miter lim="800000"/>
            <a:headEnd/>
            <a:tailEnd/>
          </a:ln>
        </p:spPr>
        <p:txBody>
          <a:bodyPr wrap="square" anchor="ctr">
            <a:spAutoFit/>
          </a:bodyPr>
          <a:lstStyle/>
          <a:p>
            <a:pPr algn="ctr">
              <a:defRPr/>
            </a:pPr>
            <a:r>
              <a:rPr lang="ru-RU" sz="2400" b="1" i="1">
                <a:solidFill>
                  <a:prstClr val="black"/>
                </a:solidFill>
              </a:rPr>
              <a:t>Индекс массы тела</a:t>
            </a:r>
            <a:r>
              <a:rPr lang="ru-RU" sz="2400">
                <a:solidFill>
                  <a:prstClr val="black"/>
                </a:solidFill>
              </a:rPr>
              <a:t> </a:t>
            </a:r>
            <a:r>
              <a:rPr lang="ru-RU" sz="2400" b="1" i="1">
                <a:solidFill>
                  <a:prstClr val="black"/>
                </a:solidFill>
              </a:rPr>
              <a:t>(кг/м</a:t>
            </a:r>
            <a:r>
              <a:rPr lang="ru-RU" sz="2400" b="1" i="1" baseline="30000">
                <a:solidFill>
                  <a:prstClr val="black"/>
                </a:solidFill>
              </a:rPr>
              <a:t>2</a:t>
            </a:r>
            <a:r>
              <a:rPr lang="ru-RU" sz="2400" b="1" i="1">
                <a:solidFill>
                  <a:prstClr val="black"/>
                </a:solidFill>
              </a:rPr>
              <a:t>)</a:t>
            </a:r>
            <a:r>
              <a:rPr lang="ru-RU" sz="2400">
                <a:solidFill>
                  <a:prstClr val="black"/>
                </a:solidFill>
              </a:rPr>
              <a:t> </a:t>
            </a:r>
            <a:r>
              <a:rPr lang="ru-RU" sz="2400" b="1" i="1">
                <a:solidFill>
                  <a:prstClr val="black"/>
                </a:solidFill>
              </a:rPr>
              <a:t>= масса тела (кг) : рост (м)</a:t>
            </a:r>
            <a:r>
              <a:rPr lang="ru-RU" sz="2400" b="1" i="1" baseline="30000">
                <a:solidFill>
                  <a:prstClr val="black"/>
                </a:solidFill>
              </a:rPr>
              <a:t>2</a:t>
            </a:r>
            <a:endParaRPr/>
          </a:p>
        </p:txBody>
      </p:sp>
      <p:sp>
        <p:nvSpPr>
          <p:cNvPr id="9" name="Rectangle 11"/>
          <p:cNvSpPr>
            <a:spLocks noChangeArrowheads="1"/>
          </p:cNvSpPr>
          <p:nvPr/>
        </p:nvSpPr>
        <p:spPr bwMode="auto">
          <a:xfrm>
            <a:off x="0" y="2378075"/>
            <a:ext cx="9144000" cy="0"/>
          </a:xfrm>
          <a:prstGeom prst="rect">
            <a:avLst/>
          </a:prstGeom>
          <a:solidFill>
            <a:srgbClr val="E6E6E6"/>
          </a:solidFill>
          <a:ln w="9525">
            <a:noFill/>
            <a:miter lim="800000"/>
            <a:headEnd/>
            <a:tailEnd/>
          </a:ln>
        </p:spPr>
        <p:txBody>
          <a:bodyPr wrap="none" anchor="ctr">
            <a:spAutoFit/>
          </a:bodyPr>
          <a:lstStyle/>
          <a:p>
            <a:pPr>
              <a:defRPr/>
            </a:pPr>
            <a:endParaRPr lang="ru-RU">
              <a:solidFill>
                <a:prstClr val="black"/>
              </a:solidFill>
            </a:endParaRPr>
          </a:p>
        </p:txBody>
      </p:sp>
      <p:graphicFrame>
        <p:nvGraphicFramePr>
          <p:cNvPr id="10" name="Group 12"/>
          <p:cNvGraphicFramePr>
            <a:graphicFrameLocks noGrp="1"/>
          </p:cNvGraphicFramePr>
          <p:nvPr/>
        </p:nvGraphicFramePr>
        <p:xfrm>
          <a:off x="736040" y="1425004"/>
          <a:ext cx="7959952" cy="3240359"/>
        </p:xfrm>
        <a:graphic>
          <a:graphicData uri="http://schemas.openxmlformats.org/drawingml/2006/table">
            <a:tbl>
              <a:tblPr/>
              <a:tblGrid>
                <a:gridCol w="7959952"/>
              </a:tblGrid>
              <a:tr h="748670">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a:t>
                      </a:r>
                      <a:r>
                        <a:rPr lang="en-US" sz="1400" b="1" i="0" u="none" strike="noStrike" cap="none">
                          <a:ln>
                            <a:noFill/>
                          </a:ln>
                          <a:solidFill>
                            <a:schemeClr val="tx1"/>
                          </a:solidFill>
                          <a:latin typeface="Arial"/>
                          <a:ea typeface="Times New Roman"/>
                          <a:cs typeface="Arial"/>
                        </a:rPr>
                        <a:t>   </a:t>
                      </a:r>
                      <a:r>
                        <a:rPr lang="ru-RU" sz="1600" b="1" i="0" u="none" strike="noStrike" cap="none">
                          <a:ln>
                            <a:noFill/>
                          </a:ln>
                          <a:solidFill>
                            <a:schemeClr val="tx1"/>
                          </a:solidFill>
                          <a:latin typeface="Arial"/>
                          <a:ea typeface="Times New Roman"/>
                          <a:cs typeface="Arial"/>
                        </a:rPr>
                        <a:t>Индекс МТ (кг/м</a:t>
                      </a:r>
                      <a:r>
                        <a:rPr lang="ru-RU" sz="1600" b="1" i="0" u="none" strike="noStrike" cap="none" baseline="30000">
                          <a:ln>
                            <a:noFill/>
                          </a:ln>
                          <a:solidFill>
                            <a:schemeClr val="tx1"/>
                          </a:solidFill>
                          <a:latin typeface="Arial"/>
                          <a:ea typeface="Times New Roman"/>
                          <a:cs typeface="Arial"/>
                        </a:rPr>
                        <a:t>2</a:t>
                      </a:r>
                      <a:r>
                        <a:rPr lang="ru-RU" sz="1600" b="1" i="0" u="none" strike="noStrike" cap="none">
                          <a:ln>
                            <a:noFill/>
                          </a:ln>
                          <a:solidFill>
                            <a:schemeClr val="tx1"/>
                          </a:solidFill>
                          <a:latin typeface="Arial"/>
                          <a:ea typeface="Times New Roman"/>
                          <a:cs typeface="Arial"/>
                        </a:rPr>
                        <a:t>)  </a:t>
                      </a:r>
                      <a:r>
                        <a:rPr lang="en-US" sz="1600" b="1" i="0" u="none" strike="noStrike" cap="none">
                          <a:ln>
                            <a:noFill/>
                          </a:ln>
                          <a:solidFill>
                            <a:schemeClr val="tx1"/>
                          </a:solidFill>
                          <a:latin typeface="Arial"/>
                          <a:ea typeface="Times New Roman"/>
                          <a:cs typeface="Arial"/>
                        </a:rPr>
                        <a:t>       </a:t>
                      </a:r>
                      <a:r>
                        <a:rPr lang="ru-RU" sz="1600" b="1" i="0" u="none" strike="noStrike" cap="none">
                          <a:ln>
                            <a:noFill/>
                          </a:ln>
                          <a:solidFill>
                            <a:schemeClr val="tx1"/>
                          </a:solidFill>
                          <a:latin typeface="Arial"/>
                          <a:ea typeface="Times New Roman"/>
                          <a:cs typeface="Arial"/>
                        </a:rPr>
                        <a:t>  Типы массы тела по ВОЗ         Риск ССЗ и диабета</a:t>
                      </a:r>
                      <a:endParaRPr/>
                    </a:p>
                    <a:p>
                      <a:pPr marL="0" marR="0" lvl="0" indent="0" algn="just" defTabSz="914400">
                        <a:lnSpc>
                          <a:spcPct val="100000"/>
                        </a:lnSpc>
                        <a:spcBef>
                          <a:spcPts val="0"/>
                        </a:spcBef>
                        <a:spcAft>
                          <a:spcPts val="0"/>
                        </a:spcAft>
                        <a:buClrTx/>
                        <a:buSzTx/>
                        <a:buFontTx/>
                        <a:buNone/>
                        <a:defRPr/>
                      </a:pPr>
                      <a:endParaRPr lang="ru-RU" sz="24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r h="325509">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ниже 18,5                                  дефицит массы тела                         низкий</a:t>
                      </a:r>
                      <a:endParaRPr lang="ru-RU" sz="20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r h="382823">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a:t>
                      </a:r>
                      <a:r>
                        <a:rPr lang="ru-RU" sz="1400" b="1" i="0" u="none" strike="noStrike" cap="none">
                          <a:ln>
                            <a:noFill/>
                          </a:ln>
                          <a:solidFill>
                            <a:schemeClr val="bg1"/>
                          </a:solidFill>
                          <a:latin typeface="Arial"/>
                          <a:ea typeface="Times New Roman"/>
                          <a:cs typeface="Arial"/>
                        </a:rPr>
                        <a:t>18,5 – 24,9                              нормальная масса тела                    обычный</a:t>
                      </a:r>
                      <a:endParaRPr lang="ru-RU" sz="2000" b="1" i="0" u="none" strike="noStrike" cap="none">
                        <a:ln>
                          <a:noFill/>
                        </a:ln>
                        <a:solidFill>
                          <a:schemeClr val="bg1"/>
                        </a:solidFill>
                        <a:latin typeface="Arial"/>
                        <a:ea typeface="Times New Roman"/>
                        <a:cs typeface="Arial"/>
                      </a:endParaRPr>
                    </a:p>
                  </a:txBody>
                  <a:tcPr>
                    <a:lnL w="12700" algn="ctr">
                      <a:noFill/>
                    </a:lnL>
                    <a:lnR w="12700" algn="ctr">
                      <a:noFill/>
                    </a:lnR>
                    <a:lnT w="12700" algn="ctr">
                      <a:noFill/>
                    </a:lnT>
                    <a:lnB w="12700" algn="ctr">
                      <a:noFill/>
                    </a:lnB>
                    <a:noFill/>
                  </a:tcPr>
                </a:tc>
              </a:tr>
              <a:tr h="382823">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25,0 – 29,9                              избыточная масса тела                  повышенный </a:t>
                      </a:r>
                      <a:endParaRPr lang="ru-RU" sz="20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r h="382823">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30,0 – 34,9                                 ожирение </a:t>
                      </a:r>
                      <a:r>
                        <a:rPr lang="en-US" sz="1400" b="1" i="0" u="none" strike="noStrike" cap="none">
                          <a:ln>
                            <a:noFill/>
                          </a:ln>
                          <a:solidFill>
                            <a:schemeClr val="tx1"/>
                          </a:solidFill>
                          <a:latin typeface="Arial"/>
                          <a:ea typeface="Times New Roman"/>
                          <a:cs typeface="Arial"/>
                        </a:rPr>
                        <a:t>I</a:t>
                      </a:r>
                      <a:r>
                        <a:rPr lang="ru-RU" sz="1400" b="1" i="0" u="none" strike="noStrike" cap="none">
                          <a:ln>
                            <a:noFill/>
                          </a:ln>
                          <a:solidFill>
                            <a:schemeClr val="tx1"/>
                          </a:solidFill>
                          <a:latin typeface="Arial"/>
                          <a:ea typeface="Times New Roman"/>
                          <a:cs typeface="Arial"/>
                        </a:rPr>
                        <a:t> степени                          высокий</a:t>
                      </a:r>
                      <a:endParaRPr lang="ru-RU" sz="20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r h="382823">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35,0 – 39,9                                 ожирение </a:t>
                      </a:r>
                      <a:r>
                        <a:rPr lang="en-US" sz="1400" b="1" i="0" u="none" strike="noStrike" cap="none">
                          <a:ln>
                            <a:noFill/>
                          </a:ln>
                          <a:solidFill>
                            <a:schemeClr val="tx1"/>
                          </a:solidFill>
                          <a:latin typeface="Arial"/>
                          <a:ea typeface="Times New Roman"/>
                          <a:cs typeface="Arial"/>
                        </a:rPr>
                        <a:t>II </a:t>
                      </a:r>
                      <a:r>
                        <a:rPr lang="ru-RU" sz="1400" b="1" i="0" u="none" strike="noStrike" cap="none">
                          <a:ln>
                            <a:noFill/>
                          </a:ln>
                          <a:solidFill>
                            <a:schemeClr val="tx1"/>
                          </a:solidFill>
                          <a:latin typeface="Arial"/>
                          <a:ea typeface="Times New Roman"/>
                          <a:cs typeface="Arial"/>
                        </a:rPr>
                        <a:t>степени                  очень высокий</a:t>
                      </a:r>
                      <a:endParaRPr lang="ru-RU" sz="20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r h="634887">
                <a:tc>
                  <a:txBody>
                    <a:bodyPr/>
                    <a:lstStyle/>
                    <a:p>
                      <a:pPr marL="0" marR="0" lvl="0" indent="0" algn="just" defTabSz="914400">
                        <a:lnSpc>
                          <a:spcPct val="100000"/>
                        </a:lnSpc>
                        <a:spcBef>
                          <a:spcPts val="0"/>
                        </a:spcBef>
                        <a:spcAft>
                          <a:spcPts val="0"/>
                        </a:spcAft>
                        <a:buClrTx/>
                        <a:buSzTx/>
                        <a:buFontTx/>
                        <a:buNone/>
                        <a:defRPr/>
                      </a:pPr>
                      <a:r>
                        <a:rPr lang="ru-RU" sz="1400" b="1" i="0" u="none" strike="noStrike" cap="none">
                          <a:ln>
                            <a:noFill/>
                          </a:ln>
                          <a:solidFill>
                            <a:schemeClr val="tx1"/>
                          </a:solidFill>
                          <a:latin typeface="Arial"/>
                          <a:ea typeface="Times New Roman"/>
                          <a:cs typeface="Arial"/>
                        </a:rPr>
                        <a:t>         40,0 и выше                                ожирение </a:t>
                      </a:r>
                      <a:r>
                        <a:rPr lang="en-US" sz="1400" b="1" i="0" u="none" strike="noStrike" cap="none">
                          <a:ln>
                            <a:noFill/>
                          </a:ln>
                          <a:solidFill>
                            <a:schemeClr val="tx1"/>
                          </a:solidFill>
                          <a:latin typeface="Arial"/>
                          <a:ea typeface="Times New Roman"/>
                          <a:cs typeface="Arial"/>
                        </a:rPr>
                        <a:t>III </a:t>
                      </a:r>
                      <a:r>
                        <a:rPr lang="ru-RU" sz="1400" b="1" i="0" u="none" strike="noStrike" cap="none">
                          <a:ln>
                            <a:noFill/>
                          </a:ln>
                          <a:solidFill>
                            <a:schemeClr val="tx1"/>
                          </a:solidFill>
                          <a:latin typeface="Arial"/>
                          <a:ea typeface="Times New Roman"/>
                          <a:cs typeface="Arial"/>
                        </a:rPr>
                        <a:t>степени            чрезвычайно высокий</a:t>
                      </a:r>
                      <a:endParaRPr lang="ru-RU" sz="2000" b="1" i="0" u="none" strike="noStrike" cap="none">
                        <a:ln>
                          <a:noFill/>
                        </a:ln>
                        <a:solidFill>
                          <a:schemeClr val="tx1"/>
                        </a:solidFill>
                        <a:latin typeface="Arial"/>
                        <a:ea typeface="Times New Roman"/>
                        <a:cs typeface="Arial"/>
                      </a:endParaRPr>
                    </a:p>
                  </a:txBody>
                  <a:tcPr>
                    <a:lnL w="12700" algn="ctr">
                      <a:noFill/>
                    </a:lnL>
                    <a:lnR w="12700" algn="ctr">
                      <a:noFill/>
                    </a:lnR>
                    <a:lnT w="12700" algn="ctr">
                      <a:noFill/>
                    </a:lnT>
                    <a:lnB w="12700" algn="ctr">
                      <a:noFill/>
                    </a:lnB>
                    <a:noFill/>
                  </a:tcPr>
                </a:tc>
              </a:tr>
            </a:tbl>
          </a:graphicData>
        </a:graphic>
      </p:graphicFrame>
      <p:sp>
        <p:nvSpPr>
          <p:cNvPr id="11" name="Rectangle 4"/>
          <p:cNvSpPr>
            <a:spLocks noChangeArrowheads="1"/>
          </p:cNvSpPr>
          <p:nvPr/>
        </p:nvSpPr>
        <p:spPr bwMode="auto">
          <a:xfrm>
            <a:off x="0" y="6093296"/>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12" name="Rectangle 5"/>
          <p:cNvSpPr>
            <a:spLocks noChangeArrowheads="1"/>
          </p:cNvSpPr>
          <p:nvPr/>
        </p:nvSpPr>
        <p:spPr bwMode="auto">
          <a:xfrm>
            <a:off x="2124075" y="6354763"/>
            <a:ext cx="6840413" cy="602629"/>
          </a:xfrm>
          <a:prstGeom prst="rect">
            <a:avLst/>
          </a:prstGeom>
          <a:noFill/>
          <a:ln w="9525">
            <a:noFill/>
            <a:miter lim="800000"/>
            <a:headEnd/>
            <a:tailEnd/>
          </a:ln>
        </p:spPr>
        <p:txBody>
          <a:bodyPr wrap="none" anchor="ctr"/>
          <a:lstStyle/>
          <a:p>
            <a:pPr algn="ctr">
              <a:defRPr/>
            </a:pPr>
            <a:endParaRPr lang="ru-RU" sz="1400" b="1" i="1">
              <a:solidFill>
                <a:prstClr val="white"/>
              </a:solidFill>
              <a:cs typeface="Arial"/>
            </a:endParaRPr>
          </a:p>
        </p:txBody>
      </p:sp>
      <p:sp>
        <p:nvSpPr>
          <p:cNvPr id="13"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p:spPr>
        <p:txBody>
          <a:bodyPr wrap="none" anchor="ctr"/>
          <a:lstStyle/>
          <a:p>
            <a:pPr algn="ctr">
              <a:defRPr/>
            </a:pPr>
            <a:r>
              <a:rPr lang="en-US" sz="1400" i="1">
                <a:solidFill>
                  <a:prstClr val="white"/>
                </a:solidFill>
              </a:rPr>
              <a:t>Waist circumference and waist–hip ratio. Report of a WHO expert consultation, Geneva, 8-11 December 2008</a:t>
            </a:r>
            <a:endParaRPr lang="ru-RU" sz="1400" i="1">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2" descr="889bomb">
            <a:hlinkClick r:id="rId2"/>
          </p:cNvPr>
          <p:cNvPicPr>
            <a:picLocks noChangeAspect="1" noChangeArrowheads="1"/>
          </p:cNvPicPr>
          <p:nvPr/>
        </p:nvPicPr>
        <p:blipFill>
          <a:blip r:embed="rId3"/>
          <a:stretch/>
        </p:blipFill>
        <p:spPr bwMode="auto">
          <a:xfrm flipH="1">
            <a:off x="3857338" y="4543001"/>
            <a:ext cx="1578757" cy="1108499"/>
          </a:xfrm>
          <a:prstGeom prst="rect">
            <a:avLst/>
          </a:prstGeom>
          <a:noFill/>
        </p:spPr>
      </p:pic>
      <p:sp>
        <p:nvSpPr>
          <p:cNvPr id="5" name="Rectangle 6"/>
          <p:cNvSpPr>
            <a:spLocks noGrp="1" noChangeArrowheads="1"/>
          </p:cNvSpPr>
          <p:nvPr>
            <p:ph type="title"/>
          </p:nvPr>
        </p:nvSpPr>
        <p:spPr bwMode="auto">
          <a:xfrm>
            <a:off x="-642974" y="214290"/>
            <a:ext cx="7159190" cy="950913"/>
          </a:xfrm>
        </p:spPr>
        <p:txBody>
          <a:bodyPr>
            <a:normAutofit/>
          </a:bodyPr>
          <a:lstStyle/>
          <a:p>
            <a:pPr>
              <a:defRPr/>
            </a:pPr>
            <a:r>
              <a:rPr lang="ru-RU" sz="3600" b="1">
                <a:solidFill>
                  <a:srgbClr val="006600"/>
                </a:solidFill>
              </a:rPr>
              <a:t>Окружность талии</a:t>
            </a:r>
          </a:p>
        </p:txBody>
      </p:sp>
      <p:pic>
        <p:nvPicPr>
          <p:cNvPr id="6" name="Picture 8"/>
          <p:cNvPicPr>
            <a:picLocks noChangeAspect="1" noChangeArrowheads="1"/>
          </p:cNvPicPr>
          <p:nvPr/>
        </p:nvPicPr>
        <p:blipFill>
          <a:blip r:embed="rId4"/>
          <a:stretch/>
        </p:blipFill>
        <p:spPr bwMode="auto">
          <a:xfrm>
            <a:off x="1187624" y="1412776"/>
            <a:ext cx="3741740" cy="2600338"/>
          </a:xfrm>
          <a:prstGeom prst="rect">
            <a:avLst/>
          </a:prstGeom>
          <a:noFill/>
        </p:spPr>
      </p:pic>
      <p:sp>
        <p:nvSpPr>
          <p:cNvPr id="7" name="AutoShape 13"/>
          <p:cNvSpPr>
            <a:spLocks noChangeArrowheads="1"/>
          </p:cNvSpPr>
          <p:nvPr/>
        </p:nvSpPr>
        <p:spPr bwMode="auto">
          <a:xfrm>
            <a:off x="5940152" y="4214818"/>
            <a:ext cx="3096344" cy="1590446"/>
          </a:xfrm>
          <a:prstGeom prst="wedgeRoundRectCallout">
            <a:avLst>
              <a:gd name="adj1" fmla="val -71621"/>
              <a:gd name="adj2" fmla="val 9344"/>
              <a:gd name="adj3" fmla="val 16667"/>
            </a:avLst>
          </a:prstGeom>
          <a:solidFill>
            <a:schemeClr val="accent3">
              <a:lumMod val="40000"/>
              <a:lumOff val="60000"/>
            </a:schemeClr>
          </a:solidFill>
          <a:ln w="19050">
            <a:noFill/>
            <a:miter lim="800000"/>
            <a:headEnd/>
            <a:tailEnd/>
          </a:ln>
        </p:spPr>
        <p:txBody>
          <a:bodyPr/>
          <a:lstStyle/>
          <a:p>
            <a:pPr algn="ctr">
              <a:defRPr/>
            </a:pPr>
            <a:endParaRPr lang="ru-RU" sz="2400">
              <a:solidFill>
                <a:prstClr val="black"/>
              </a:solidFill>
            </a:endParaRPr>
          </a:p>
        </p:txBody>
      </p:sp>
      <p:sp>
        <p:nvSpPr>
          <p:cNvPr id="8" name="Text Box 9"/>
          <p:cNvSpPr>
            <a:spLocks/>
          </p:cNvSpPr>
          <p:nvPr/>
        </p:nvSpPr>
        <p:spPr bwMode="auto">
          <a:xfrm>
            <a:off x="2378022" y="3518650"/>
            <a:ext cx="1009650" cy="366712"/>
          </a:xfrm>
          <a:prstGeom prst="rect">
            <a:avLst/>
          </a:prstGeom>
          <a:solidFill>
            <a:srgbClr val="000000"/>
          </a:solidFill>
          <a:ln w="9525">
            <a:noFill/>
            <a:miter lim="800000"/>
            <a:headEnd/>
            <a:tailEnd/>
          </a:ln>
        </p:spPr>
        <p:txBody>
          <a:bodyPr wrap="none">
            <a:spAutoFit/>
          </a:bodyPr>
          <a:lstStyle/>
          <a:p>
            <a:pPr>
              <a:defRPr/>
            </a:pPr>
            <a:r>
              <a:rPr lang="ru-RU" b="1">
                <a:solidFill>
                  <a:srgbClr val="FFFF00"/>
                </a:solidFill>
              </a:rPr>
              <a:t>Талия?</a:t>
            </a:r>
            <a:endParaRPr/>
          </a:p>
        </p:txBody>
      </p:sp>
      <p:sp>
        <p:nvSpPr>
          <p:cNvPr id="9" name="Text Box 10"/>
          <p:cNvSpPr>
            <a:spLocks/>
          </p:cNvSpPr>
          <p:nvPr/>
        </p:nvSpPr>
        <p:spPr bwMode="auto">
          <a:xfrm>
            <a:off x="4235429" y="3210372"/>
            <a:ext cx="693935" cy="366712"/>
          </a:xfrm>
          <a:prstGeom prst="rect">
            <a:avLst/>
          </a:prstGeom>
          <a:solidFill>
            <a:srgbClr val="000000"/>
          </a:solidFill>
          <a:ln w="9525">
            <a:noFill/>
            <a:miter lim="800000"/>
            <a:headEnd/>
            <a:tailEnd/>
          </a:ln>
        </p:spPr>
        <p:txBody>
          <a:bodyPr wrap="square" lIns="18000" rIns="18000">
            <a:spAutoFit/>
          </a:bodyPr>
          <a:lstStyle/>
          <a:p>
            <a:pPr>
              <a:defRPr/>
            </a:pPr>
            <a:r>
              <a:rPr lang="ru-RU" b="1">
                <a:solidFill>
                  <a:srgbClr val="FFFF00"/>
                </a:solidFill>
              </a:rPr>
              <a:t>Талия</a:t>
            </a:r>
            <a:endParaRPr/>
          </a:p>
        </p:txBody>
      </p:sp>
      <p:sp>
        <p:nvSpPr>
          <p:cNvPr id="10" name="Text Box 11"/>
          <p:cNvSpPr>
            <a:spLocks/>
          </p:cNvSpPr>
          <p:nvPr/>
        </p:nvSpPr>
        <p:spPr bwMode="auto">
          <a:xfrm>
            <a:off x="5436096" y="1268760"/>
            <a:ext cx="3385071" cy="2308324"/>
          </a:xfrm>
          <a:prstGeom prst="rect">
            <a:avLst/>
          </a:prstGeom>
          <a:noFill/>
          <a:ln w="9525">
            <a:noFill/>
            <a:miter lim="800000"/>
            <a:headEnd/>
            <a:tailEnd/>
          </a:ln>
        </p:spPr>
        <p:txBody>
          <a:bodyPr wrap="square">
            <a:spAutoFit/>
          </a:bodyPr>
          <a:lstStyle/>
          <a:p>
            <a:pPr>
              <a:buFont typeface="Arial"/>
              <a:buChar char="•"/>
              <a:defRPr/>
            </a:pPr>
            <a:r>
              <a:rPr lang="ru-RU">
                <a:solidFill>
                  <a:prstClr val="black"/>
                </a:solidFill>
              </a:rPr>
              <a:t> Определить тип ожирения позволяет измерение </a:t>
            </a:r>
            <a:r>
              <a:rPr lang="ru-RU" b="1">
                <a:solidFill>
                  <a:prstClr val="black"/>
                </a:solidFill>
              </a:rPr>
              <a:t>окружности талии (ОТ)</a:t>
            </a:r>
            <a:endParaRPr/>
          </a:p>
          <a:p>
            <a:pPr>
              <a:defRPr/>
            </a:pPr>
            <a:endParaRPr lang="ru-RU" b="1">
              <a:solidFill>
                <a:prstClr val="black"/>
              </a:solidFill>
            </a:endParaRPr>
          </a:p>
          <a:p>
            <a:pPr>
              <a:buFont typeface="Arial"/>
              <a:buChar char="•"/>
              <a:defRPr/>
            </a:pPr>
            <a:r>
              <a:rPr lang="ru-RU" b="1">
                <a:solidFill>
                  <a:prstClr val="black"/>
                </a:solidFill>
              </a:rPr>
              <a:t> ОТ измеряется стоя между нижнем краем грудной клетки и гребнем подвздошной кости</a:t>
            </a:r>
            <a:endParaRPr/>
          </a:p>
          <a:p>
            <a:pPr>
              <a:defRPr/>
            </a:pPr>
            <a:endParaRPr lang="ru-RU" b="1">
              <a:solidFill>
                <a:prstClr val="black"/>
              </a:solidFill>
            </a:endParaRPr>
          </a:p>
        </p:txBody>
      </p:sp>
      <p:sp>
        <p:nvSpPr>
          <p:cNvPr id="11" name="Rectangle 7"/>
          <p:cNvSpPr>
            <a:spLocks noChangeArrowheads="1"/>
          </p:cNvSpPr>
          <p:nvPr/>
        </p:nvSpPr>
        <p:spPr bwMode="auto">
          <a:xfrm>
            <a:off x="5868144" y="4174172"/>
            <a:ext cx="3168351" cy="1477328"/>
          </a:xfrm>
          <a:prstGeom prst="rect">
            <a:avLst/>
          </a:prstGeom>
          <a:noFill/>
          <a:ln w="9525">
            <a:noFill/>
            <a:miter lim="800000"/>
            <a:headEnd/>
            <a:tailEnd/>
          </a:ln>
        </p:spPr>
        <p:txBody>
          <a:bodyPr wrap="square" anchor="ctr">
            <a:spAutoFit/>
          </a:bodyPr>
          <a:lstStyle/>
          <a:p>
            <a:pPr>
              <a:defRPr/>
            </a:pPr>
            <a:r>
              <a:rPr lang="ru-RU" b="1">
                <a:solidFill>
                  <a:prstClr val="black"/>
                </a:solidFill>
              </a:rPr>
              <a:t>          Окружность талии</a:t>
            </a:r>
            <a:endParaRPr/>
          </a:p>
          <a:p>
            <a:pPr>
              <a:defRPr/>
            </a:pPr>
            <a:r>
              <a:rPr lang="ru-RU" b="1">
                <a:solidFill>
                  <a:prstClr val="black"/>
                </a:solidFill>
              </a:rPr>
              <a:t>        </a:t>
            </a:r>
            <a:r>
              <a:rPr lang="en-US" b="1" u="sng">
                <a:solidFill>
                  <a:prstClr val="black"/>
                </a:solidFill>
              </a:rPr>
              <a:t>&gt;</a:t>
            </a:r>
            <a:r>
              <a:rPr lang="ru-RU">
                <a:solidFill>
                  <a:prstClr val="black"/>
                </a:solidFill>
              </a:rPr>
              <a:t> </a:t>
            </a:r>
            <a:r>
              <a:rPr lang="ru-RU" b="1">
                <a:solidFill>
                  <a:prstClr val="black"/>
                </a:solidFill>
              </a:rPr>
              <a:t>94 см у мужчин</a:t>
            </a:r>
            <a:r>
              <a:rPr lang="ru-RU">
                <a:solidFill>
                  <a:prstClr val="black"/>
                </a:solidFill>
              </a:rPr>
              <a:t> и </a:t>
            </a:r>
          </a:p>
          <a:p>
            <a:pPr algn="ctr">
              <a:defRPr/>
            </a:pPr>
            <a:r>
              <a:rPr lang="en-US" b="1" u="sng">
                <a:solidFill>
                  <a:prstClr val="black"/>
                </a:solidFill>
              </a:rPr>
              <a:t>&gt;</a:t>
            </a:r>
            <a:r>
              <a:rPr lang="en-US" b="1">
                <a:solidFill>
                  <a:prstClr val="black"/>
                </a:solidFill>
              </a:rPr>
              <a:t> </a:t>
            </a:r>
            <a:r>
              <a:rPr lang="ru-RU" b="1">
                <a:solidFill>
                  <a:prstClr val="black"/>
                </a:solidFill>
              </a:rPr>
              <a:t>80 см у женщин</a:t>
            </a:r>
            <a:r>
              <a:rPr lang="ru-RU">
                <a:solidFill>
                  <a:prstClr val="black"/>
                </a:solidFill>
              </a:rPr>
              <a:t> является пороговым, после которого </a:t>
            </a:r>
            <a:endParaRPr/>
          </a:p>
          <a:p>
            <a:pPr algn="ctr">
              <a:defRPr/>
            </a:pPr>
            <a:r>
              <a:rPr lang="ru-RU" b="1">
                <a:solidFill>
                  <a:prstClr val="black"/>
                </a:solidFill>
              </a:rPr>
              <a:t>   не следует набирать вес</a:t>
            </a:r>
          </a:p>
        </p:txBody>
      </p:sp>
      <p:sp>
        <p:nvSpPr>
          <p:cNvPr id="12" name="AutoShape 13"/>
          <p:cNvSpPr>
            <a:spLocks noChangeArrowheads="1"/>
          </p:cNvSpPr>
          <p:nvPr/>
        </p:nvSpPr>
        <p:spPr bwMode="auto">
          <a:xfrm>
            <a:off x="0" y="4294111"/>
            <a:ext cx="3384376" cy="1567959"/>
          </a:xfrm>
          <a:prstGeom prst="wedgeRoundRectCallout">
            <a:avLst>
              <a:gd name="adj1" fmla="val 75420"/>
              <a:gd name="adj2" fmla="val 15677"/>
              <a:gd name="adj3" fmla="val 16667"/>
            </a:avLst>
          </a:prstGeom>
          <a:solidFill>
            <a:schemeClr val="accent3">
              <a:lumMod val="40000"/>
              <a:lumOff val="60000"/>
            </a:schemeClr>
          </a:solidFill>
          <a:ln w="19050">
            <a:noFill/>
            <a:miter lim="800000"/>
            <a:headEnd/>
            <a:tailEnd/>
          </a:ln>
        </p:spPr>
        <p:txBody>
          <a:bodyPr/>
          <a:lstStyle/>
          <a:p>
            <a:pPr algn="ctr">
              <a:defRPr/>
            </a:pPr>
            <a:r>
              <a:rPr lang="ru-RU" b="1">
                <a:solidFill>
                  <a:prstClr val="black"/>
                </a:solidFill>
              </a:rPr>
              <a:t>Окружность талии</a:t>
            </a:r>
            <a:endParaRPr/>
          </a:p>
          <a:p>
            <a:pPr algn="ctr">
              <a:defRPr/>
            </a:pPr>
            <a:r>
              <a:rPr lang="en-US" b="1" u="sng">
                <a:solidFill>
                  <a:prstClr val="black"/>
                </a:solidFill>
              </a:rPr>
              <a:t>&gt;</a:t>
            </a:r>
            <a:r>
              <a:rPr lang="ru-RU" b="1">
                <a:solidFill>
                  <a:prstClr val="black"/>
                </a:solidFill>
              </a:rPr>
              <a:t> 102 см у мужчин</a:t>
            </a:r>
            <a:r>
              <a:rPr lang="ru-RU">
                <a:solidFill>
                  <a:prstClr val="black"/>
                </a:solidFill>
              </a:rPr>
              <a:t> и  </a:t>
            </a:r>
            <a:endParaRPr lang="en-US">
              <a:solidFill>
                <a:prstClr val="black"/>
              </a:solidFill>
            </a:endParaRPr>
          </a:p>
          <a:p>
            <a:pPr algn="ctr">
              <a:defRPr/>
            </a:pPr>
            <a:r>
              <a:rPr lang="en-US" b="1" u="sng">
                <a:solidFill>
                  <a:prstClr val="black"/>
                </a:solidFill>
              </a:rPr>
              <a:t>&gt;</a:t>
            </a:r>
            <a:r>
              <a:rPr lang="ru-RU" b="1">
                <a:solidFill>
                  <a:prstClr val="black"/>
                </a:solidFill>
              </a:rPr>
              <a:t> 88 см у женщин</a:t>
            </a:r>
            <a:r>
              <a:rPr lang="ru-RU">
                <a:solidFill>
                  <a:prstClr val="black"/>
                </a:solidFill>
              </a:rPr>
              <a:t> является пороговым, после которого </a:t>
            </a:r>
            <a:r>
              <a:rPr lang="ru-RU" b="1">
                <a:solidFill>
                  <a:prstClr val="black"/>
                </a:solidFill>
              </a:rPr>
              <a:t>рекомендовано </a:t>
            </a:r>
            <a:r>
              <a:rPr lang="ru-RU" b="1">
                <a:solidFill>
                  <a:srgbClr val="C00000"/>
                </a:solidFill>
              </a:rPr>
              <a:t>снижать вес!</a:t>
            </a:r>
          </a:p>
        </p:txBody>
      </p:sp>
      <p:sp>
        <p:nvSpPr>
          <p:cNvPr id="13"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14"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p:spPr>
        <p:txBody>
          <a:bodyPr wrap="none" anchor="ctr"/>
          <a:lstStyle/>
          <a:p>
            <a:pPr algn="ctr">
              <a:defRPr/>
            </a:pPr>
            <a:r>
              <a:rPr lang="en-US" sz="1400" i="1">
                <a:solidFill>
                  <a:prstClr val="white"/>
                </a:solidFill>
              </a:rPr>
              <a:t>Waist circumference and waist–hip ratio. Report of a WHO expert consultation, Geneva, 8-11 December 2008</a:t>
            </a:r>
            <a:endParaRPr lang="ru-RU" sz="1400" i="1">
              <a:solidFill>
                <a:prstClr val="white"/>
              </a:solidFill>
            </a:endParaRPr>
          </a:p>
        </p:txBody>
      </p:sp>
      <p:sp>
        <p:nvSpPr>
          <p:cNvPr id="15" name="Rectangle 5"/>
          <p:cNvSpPr>
            <a:spLocks noChangeArrowheads="1"/>
          </p:cNvSpPr>
          <p:nvPr/>
        </p:nvSpPr>
        <p:spPr bwMode="auto">
          <a:xfrm>
            <a:off x="2124075" y="6354763"/>
            <a:ext cx="5616575" cy="242887"/>
          </a:xfrm>
          <a:prstGeom prst="rect">
            <a:avLst/>
          </a:prstGeom>
          <a:noFill/>
          <a:ln w="9525">
            <a:noFill/>
            <a:miter lim="800000"/>
            <a:headEnd/>
            <a:tailEnd/>
          </a:ln>
        </p:spPr>
        <p:txBody>
          <a:bodyPr wrap="none" anchor="ctr"/>
          <a:lstStyle/>
          <a:p>
            <a:pPr algn="ctr">
              <a:defRPr/>
            </a:pPr>
            <a:endParaRPr lang="ru-RU" sz="1400" b="1" i="1">
              <a:solidFill>
                <a:prstClr val="white"/>
              </a:solidFil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
          <p:cNvSpPr/>
          <p:nvPr/>
        </p:nvSpPr>
        <p:spPr bwMode="auto">
          <a:xfrm>
            <a:off x="273922" y="1673600"/>
            <a:ext cx="8136904" cy="3785652"/>
          </a:xfrm>
          <a:prstGeom prst="rect">
            <a:avLst/>
          </a:prstGeom>
        </p:spPr>
        <p:txBody>
          <a:bodyPr wrap="square">
            <a:spAutoFit/>
          </a:bodyPr>
          <a:lstStyle/>
          <a:p>
            <a:pPr>
              <a:defRPr/>
            </a:pPr>
            <a:r>
              <a:rPr lang="ru-RU" sz="2400"/>
              <a:t>Повышает риск развития</a:t>
            </a:r>
            <a:r>
              <a:rPr lang="en-US" sz="2400"/>
              <a:t>:</a:t>
            </a:r>
          </a:p>
          <a:p>
            <a:pPr marL="457200" indent="-457200">
              <a:buFont typeface="+mj-lt"/>
              <a:buAutoNum type="arabicPeriod"/>
              <a:defRPr/>
            </a:pPr>
            <a:r>
              <a:rPr lang="ru-RU" sz="2400"/>
              <a:t>Инсульта</a:t>
            </a:r>
            <a:endParaRPr lang="en-US" sz="2400"/>
          </a:p>
          <a:p>
            <a:pPr marL="457200" indent="-457200">
              <a:buFont typeface="+mj-lt"/>
              <a:buAutoNum type="arabicPeriod"/>
              <a:defRPr/>
            </a:pPr>
            <a:r>
              <a:rPr lang="ru-RU" sz="2400"/>
              <a:t>Ишемической болезни сердца </a:t>
            </a:r>
            <a:endParaRPr lang="en-US" sz="2400"/>
          </a:p>
          <a:p>
            <a:pPr marL="457200" indent="-457200">
              <a:buFont typeface="+mj-lt"/>
              <a:buAutoNum type="arabicPeriod"/>
              <a:defRPr/>
            </a:pPr>
            <a:r>
              <a:rPr lang="ru-RU" sz="2400"/>
              <a:t>Ожирения </a:t>
            </a:r>
            <a:endParaRPr lang="en-US" sz="2400"/>
          </a:p>
          <a:p>
            <a:pPr marL="457200" indent="-457200">
              <a:buFont typeface="+mj-lt"/>
              <a:buAutoNum type="arabicPeriod"/>
              <a:defRPr/>
            </a:pPr>
            <a:r>
              <a:rPr lang="ru-RU" sz="2400"/>
              <a:t>Гипертонии </a:t>
            </a:r>
            <a:endParaRPr lang="en-US" sz="2400"/>
          </a:p>
          <a:p>
            <a:pPr marL="457200" indent="-457200">
              <a:buFont typeface="+mj-lt"/>
              <a:buAutoNum type="arabicPeriod"/>
              <a:defRPr/>
            </a:pPr>
            <a:r>
              <a:rPr lang="ru-RU" sz="2400"/>
              <a:t>Сахарного диабета </a:t>
            </a:r>
            <a:endParaRPr/>
          </a:p>
          <a:p>
            <a:pPr marL="457200" indent="-457200">
              <a:buFont typeface="+mj-lt"/>
              <a:buAutoNum type="arabicPeriod"/>
              <a:defRPr/>
            </a:pPr>
            <a:r>
              <a:rPr lang="ru-RU" sz="2400"/>
              <a:t>Повышенного уровня холестерина в крови</a:t>
            </a:r>
            <a:endParaRPr/>
          </a:p>
          <a:p>
            <a:pPr marL="457200" indent="-457200">
              <a:buFont typeface="+mj-lt"/>
              <a:buAutoNum type="arabicPeriod"/>
              <a:defRPr/>
            </a:pPr>
            <a:r>
              <a:rPr lang="ru-RU" sz="2400"/>
              <a:t>Все выше перечисленное</a:t>
            </a:r>
            <a:endParaRPr/>
          </a:p>
          <a:p>
            <a:pPr marL="457200" indent="-457200">
              <a:buFont typeface="+mj-lt"/>
              <a:buAutoNum type="arabicPeriod"/>
              <a:defRPr/>
            </a:pPr>
            <a:endParaRPr lang="ru-RU" sz="2400"/>
          </a:p>
          <a:p>
            <a:pPr>
              <a:defRPr/>
            </a:pPr>
            <a:endParaRPr lang="ru-RU" sz="2400"/>
          </a:p>
        </p:txBody>
      </p:sp>
      <p:sp>
        <p:nvSpPr>
          <p:cNvPr id="5" name="TextBox 2"/>
          <p:cNvSpPr>
            <a:spLocks/>
          </p:cNvSpPr>
          <p:nvPr/>
        </p:nvSpPr>
        <p:spPr bwMode="auto">
          <a:xfrm>
            <a:off x="323528" y="308013"/>
            <a:ext cx="8424936" cy="1200329"/>
          </a:xfrm>
          <a:prstGeom prst="rect">
            <a:avLst/>
          </a:prstGeom>
          <a:noFill/>
        </p:spPr>
        <p:txBody>
          <a:bodyPr wrap="square" rtlCol="0">
            <a:spAutoFit/>
          </a:bodyPr>
          <a:lstStyle/>
          <a:p>
            <a:pPr>
              <a:defRPr/>
            </a:pPr>
            <a:r>
              <a:rPr lang="ru-RU" sz="3600" b="1">
                <a:solidFill>
                  <a:srgbClr val="00B050"/>
                </a:solidFill>
              </a:rPr>
              <a:t>Знаете ли Вы, что недостаточная физическая активность</a:t>
            </a:r>
          </a:p>
        </p:txBody>
      </p:sp>
      <p:sp>
        <p:nvSpPr>
          <p:cNvPr id="6" name="TextBox 6"/>
          <p:cNvSpPr>
            <a:spLocks/>
          </p:cNvSpPr>
          <p:nvPr/>
        </p:nvSpPr>
        <p:spPr bwMode="auto">
          <a:xfrm>
            <a:off x="395536" y="4944854"/>
            <a:ext cx="8280919" cy="1569660"/>
          </a:xfrm>
          <a:prstGeom prst="rect">
            <a:avLst/>
          </a:prstGeom>
          <a:solidFill>
            <a:srgbClr val="00B050"/>
          </a:solidFill>
        </p:spPr>
        <p:txBody>
          <a:bodyPr wrap="square" rtlCol="0">
            <a:spAutoFit/>
          </a:bodyPr>
          <a:lstStyle/>
          <a:p>
            <a:pPr>
              <a:defRPr/>
            </a:pPr>
            <a:r>
              <a:rPr lang="ru-RU" sz="2400" b="1">
                <a:solidFill>
                  <a:schemeClr val="bg1"/>
                </a:solidFill>
              </a:rPr>
              <a:t>                 Делайте все возможное, чтобы получить в </a:t>
            </a:r>
            <a:endParaRPr/>
          </a:p>
          <a:p>
            <a:pPr>
              <a:defRPr/>
            </a:pPr>
            <a:r>
              <a:rPr lang="ru-RU" sz="2400" b="1">
                <a:solidFill>
                  <a:schemeClr val="bg1"/>
                </a:solidFill>
              </a:rPr>
              <a:t>         общей сложности не менее 30 минут физической  </a:t>
            </a:r>
            <a:endParaRPr/>
          </a:p>
          <a:p>
            <a:pPr>
              <a:defRPr/>
            </a:pPr>
            <a:r>
              <a:rPr lang="ru-RU" sz="2400" b="1">
                <a:solidFill>
                  <a:schemeClr val="bg1"/>
                </a:solidFill>
              </a:rPr>
              <a:t>         активности в большинство или во все дни недели</a:t>
            </a:r>
            <a:endParaRPr/>
          </a:p>
          <a:p>
            <a:pPr>
              <a:defRPr/>
            </a:pPr>
            <a:endParaRPr lang="ru-RU" sz="2400" b="1">
              <a:solidFill>
                <a:schemeClr val="bg1"/>
              </a:solidFill>
            </a:endParaRPr>
          </a:p>
        </p:txBody>
      </p:sp>
      <p:pic>
        <p:nvPicPr>
          <p:cNvPr id="7" name="Picture 2" descr="Картинки по запросу physical activity in elderly"/>
          <p:cNvPicPr>
            <a:picLocks noChangeAspect="1" noChangeArrowheads="1"/>
          </p:cNvPicPr>
          <p:nvPr/>
        </p:nvPicPr>
        <p:blipFill>
          <a:blip r:embed="rId2"/>
          <a:stretch/>
        </p:blipFill>
        <p:spPr bwMode="auto">
          <a:xfrm>
            <a:off x="5818956" y="1508342"/>
            <a:ext cx="2857500" cy="2381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332591" y="260648"/>
            <a:ext cx="8364422"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just">
              <a:spcBef>
                <a:spcPts val="0"/>
              </a:spcBef>
              <a:spcAft>
                <a:spcPts val="0"/>
              </a:spcAft>
              <a:defRPr/>
            </a:pPr>
            <a:r>
              <a:rPr lang="ru-RU" sz="2400" b="1">
                <a:solidFill>
                  <a:schemeClr val="accent5">
                    <a:lumMod val="50000"/>
                  </a:schemeClr>
                </a:solidFill>
                <a:ea typeface="Times New Roman"/>
                <a:cs typeface="Arial"/>
              </a:rPr>
              <a:t>Какие самые важные признаки инфаркта миокарда, при которых необходимо вызвать Скорую помощь?</a:t>
            </a:r>
            <a:endParaRPr lang="ru-RU" sz="2400">
              <a:solidFill>
                <a:schemeClr val="accent5">
                  <a:lumMod val="50000"/>
                </a:schemeClr>
              </a:solidFill>
              <a:ea typeface="Times New Roman"/>
              <a:cs typeface="Arial"/>
            </a:endParaRPr>
          </a:p>
        </p:txBody>
      </p:sp>
      <p:sp>
        <p:nvSpPr>
          <p:cNvPr id="5" name="Прямоугольник 5"/>
          <p:cNvSpPr/>
          <p:nvPr/>
        </p:nvSpPr>
        <p:spPr bwMode="auto">
          <a:xfrm>
            <a:off x="529433" y="1628800"/>
            <a:ext cx="7416824" cy="3431709"/>
          </a:xfrm>
          <a:prstGeom prst="rect">
            <a:avLst/>
          </a:prstGeom>
        </p:spPr>
        <p:txBody>
          <a:bodyPr wrap="square">
            <a:spAutoFit/>
          </a:bodyPr>
          <a:lstStyle/>
          <a:p>
            <a:pPr marL="514350" indent="-514350">
              <a:spcAft>
                <a:spcPts val="600"/>
              </a:spcAft>
              <a:buClr>
                <a:srgbClr val="FF0000"/>
              </a:buClr>
              <a:buFont typeface="+mj-lt"/>
              <a:buAutoNum type="arabicPeriod"/>
              <a:defRPr/>
            </a:pPr>
            <a:r>
              <a:rPr lang="ru-RU" sz="2400">
                <a:solidFill>
                  <a:prstClr val="black"/>
                </a:solidFill>
              </a:rPr>
              <a:t>Боль за грудиной или в левой половине грудной клетки, отдающая в нижнюю челюсть, левую руку, спину </a:t>
            </a:r>
            <a:endParaRPr/>
          </a:p>
          <a:p>
            <a:pPr marL="514350" indent="-514350">
              <a:spcAft>
                <a:spcPts val="600"/>
              </a:spcAft>
              <a:buClr>
                <a:srgbClr val="FF0000"/>
              </a:buClr>
              <a:buFont typeface="+mj-lt"/>
              <a:buAutoNum type="arabicPeriod"/>
              <a:defRPr/>
            </a:pPr>
            <a:r>
              <a:rPr lang="ru-RU" sz="2400">
                <a:solidFill>
                  <a:prstClr val="black"/>
                </a:solidFill>
              </a:rPr>
              <a:t>Холодный пот</a:t>
            </a:r>
            <a:endParaRPr/>
          </a:p>
          <a:p>
            <a:pPr marL="514350" indent="-514350">
              <a:spcAft>
                <a:spcPts val="600"/>
              </a:spcAft>
              <a:buClr>
                <a:srgbClr val="FF0000"/>
              </a:buClr>
              <a:buFont typeface="+mj-lt"/>
              <a:buAutoNum type="arabicPeriod"/>
              <a:defRPr/>
            </a:pPr>
            <a:r>
              <a:rPr lang="ru-RU" sz="2400">
                <a:solidFill>
                  <a:prstClr val="black"/>
                </a:solidFill>
              </a:rPr>
              <a:t>Чувство страха</a:t>
            </a:r>
            <a:endParaRPr/>
          </a:p>
          <a:p>
            <a:pPr marL="514350" indent="-514350">
              <a:spcAft>
                <a:spcPts val="600"/>
              </a:spcAft>
              <a:buClr>
                <a:srgbClr val="FF0000"/>
              </a:buClr>
              <a:buFont typeface="+mj-lt"/>
              <a:buAutoNum type="arabicPeriod"/>
              <a:defRPr/>
            </a:pPr>
            <a:r>
              <a:rPr lang="ru-RU" sz="2400">
                <a:solidFill>
                  <a:prstClr val="black"/>
                </a:solidFill>
              </a:rPr>
              <a:t>Чувство нехватки воздуха, одышка</a:t>
            </a:r>
            <a:endParaRPr/>
          </a:p>
          <a:p>
            <a:pPr marL="514350" indent="-514350">
              <a:spcAft>
                <a:spcPts val="600"/>
              </a:spcAft>
              <a:buClr>
                <a:srgbClr val="FF0000"/>
              </a:buClr>
              <a:buFont typeface="+mj-lt"/>
              <a:buAutoNum type="arabicPeriod"/>
              <a:defRPr/>
            </a:pPr>
            <a:r>
              <a:rPr lang="ru-RU" sz="2400">
                <a:solidFill>
                  <a:prstClr val="black"/>
                </a:solidFill>
              </a:rPr>
              <a:t>Боль в животе, рвота (относительно редко)</a:t>
            </a:r>
            <a:endParaRPr/>
          </a:p>
          <a:p>
            <a:pPr marL="514350" indent="-514350">
              <a:spcAft>
                <a:spcPts val="600"/>
              </a:spcAft>
              <a:buClr>
                <a:srgbClr val="FF0000"/>
              </a:buClr>
              <a:buFont typeface="+mj-lt"/>
              <a:buAutoNum type="arabicPeriod"/>
              <a:defRPr/>
            </a:pPr>
            <a:r>
              <a:rPr lang="ru-RU" sz="2400">
                <a:solidFill>
                  <a:prstClr val="black"/>
                </a:solidFill>
              </a:rPr>
              <a:t>Все перечисленное верно</a:t>
            </a:r>
            <a:endParaRPr/>
          </a:p>
        </p:txBody>
      </p:sp>
      <p:pic>
        <p:nvPicPr>
          <p:cNvPr id="6" name="Picture 2" descr="Картинки по запросу больной с инфарктом миокарда"/>
          <p:cNvPicPr>
            <a:picLocks noChangeAspect="1" noChangeArrowheads="1"/>
          </p:cNvPicPr>
          <p:nvPr/>
        </p:nvPicPr>
        <p:blipFill>
          <a:blip r:embed="rId2"/>
          <a:stretch/>
        </p:blipFill>
        <p:spPr bwMode="auto">
          <a:xfrm>
            <a:off x="6516216" y="4941168"/>
            <a:ext cx="2376264" cy="1575567"/>
          </a:xfrm>
          <a:prstGeom prst="rect">
            <a:avLst/>
          </a:prstGeom>
          <a:noFill/>
        </p:spPr>
      </p:pic>
      <p:sp>
        <p:nvSpPr>
          <p:cNvPr id="7" name="Прямоугольник 6"/>
          <p:cNvSpPr/>
          <p:nvPr/>
        </p:nvSpPr>
        <p:spPr bwMode="auto">
          <a:xfrm>
            <a:off x="510738" y="1307669"/>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1"/>
          <p:cNvSpPr>
            <a:spLocks/>
          </p:cNvSpPr>
          <p:nvPr/>
        </p:nvSpPr>
        <p:spPr bwMode="auto">
          <a:xfrm>
            <a:off x="251520" y="908720"/>
            <a:ext cx="8551785" cy="954107"/>
          </a:xfrm>
          <a:prstGeom prst="rect">
            <a:avLst/>
          </a:prstGeom>
          <a:noFill/>
        </p:spPr>
        <p:txBody>
          <a:bodyPr wrap="square" rtlCol="0">
            <a:spAutoFit/>
          </a:bodyPr>
          <a:lstStyle/>
          <a:p>
            <a:pPr>
              <a:defRPr/>
            </a:pPr>
            <a:r>
              <a:rPr lang="ru-RU" sz="2800" b="1">
                <a:solidFill>
                  <a:srgbClr val="00B050"/>
                </a:solidFill>
              </a:rPr>
              <a:t>Сколько физической активности в сутки необходимо человеку, чтобы оставаться здоровым?</a:t>
            </a:r>
          </a:p>
        </p:txBody>
      </p:sp>
      <p:pic>
        <p:nvPicPr>
          <p:cNvPr id="5" name="Picture 5" descr="aero1"/>
          <p:cNvPicPr>
            <a:picLocks noChangeAspect="1" noChangeArrowheads="1"/>
          </p:cNvPicPr>
          <p:nvPr/>
        </p:nvPicPr>
        <p:blipFill>
          <a:blip r:embed="rId2"/>
          <a:stretch/>
        </p:blipFill>
        <p:spPr bwMode="auto">
          <a:xfrm>
            <a:off x="6300192" y="2431662"/>
            <a:ext cx="2345976" cy="1717418"/>
          </a:xfrm>
          <a:prstGeom prst="rect">
            <a:avLst/>
          </a:prstGeom>
          <a:noFill/>
          <a:ln w="9525">
            <a:noFill/>
            <a:miter lim="800000"/>
            <a:headEnd/>
            <a:tailEnd/>
          </a:ln>
        </p:spPr>
      </p:pic>
      <p:sp>
        <p:nvSpPr>
          <p:cNvPr id="6" name="Прямоугольник 10"/>
          <p:cNvSpPr/>
          <p:nvPr/>
        </p:nvSpPr>
        <p:spPr bwMode="auto">
          <a:xfrm>
            <a:off x="416396" y="2448437"/>
            <a:ext cx="7056784" cy="1815882"/>
          </a:xfrm>
          <a:prstGeom prst="rect">
            <a:avLst/>
          </a:prstGeom>
        </p:spPr>
        <p:txBody>
          <a:bodyPr wrap="square">
            <a:spAutoFit/>
          </a:bodyPr>
          <a:lstStyle/>
          <a:p>
            <a:pPr marL="342900" indent="-342900">
              <a:buClr>
                <a:srgbClr val="FF0000"/>
              </a:buClr>
              <a:buFont typeface="+mj-lt"/>
              <a:buAutoNum type="arabicPeriod"/>
              <a:defRPr/>
            </a:pPr>
            <a:r>
              <a:rPr lang="ru-RU" sz="2800" b="1">
                <a:solidFill>
                  <a:prstClr val="black"/>
                </a:solidFill>
              </a:rPr>
              <a:t>30 минут легкой нагрузки</a:t>
            </a:r>
            <a:endParaRPr/>
          </a:p>
          <a:p>
            <a:pPr marL="342900" indent="-342900">
              <a:buClr>
                <a:srgbClr val="FF0000"/>
              </a:buClr>
              <a:buFont typeface="+mj-lt"/>
              <a:buAutoNum type="arabicPeriod"/>
              <a:defRPr/>
            </a:pPr>
            <a:r>
              <a:rPr lang="ru-RU" sz="2800" b="1">
                <a:solidFill>
                  <a:prstClr val="black"/>
                </a:solidFill>
              </a:rPr>
              <a:t>30 минут умеренной нагрузки</a:t>
            </a:r>
          </a:p>
          <a:p>
            <a:pPr marL="342900" indent="-342900">
              <a:buClr>
                <a:srgbClr val="FF0000"/>
              </a:buClr>
              <a:buFont typeface="+mj-lt"/>
              <a:buAutoNum type="arabicPeriod"/>
              <a:defRPr/>
            </a:pPr>
            <a:r>
              <a:rPr lang="ru-RU" sz="2800" b="1">
                <a:solidFill>
                  <a:prstClr val="black"/>
                </a:solidFill>
              </a:rPr>
              <a:t>45 минут легкой нагрузки</a:t>
            </a:r>
            <a:endParaRPr/>
          </a:p>
          <a:p>
            <a:pPr marL="342900" indent="-342900">
              <a:buClr>
                <a:srgbClr val="FF0000"/>
              </a:buClr>
              <a:buFont typeface="+mj-lt"/>
              <a:buAutoNum type="arabicPeriod"/>
              <a:defRPr/>
            </a:pPr>
            <a:r>
              <a:rPr lang="ru-RU" sz="2800" b="1">
                <a:solidFill>
                  <a:prstClr val="black"/>
                </a:solidFill>
              </a:rPr>
              <a:t>5 минут интенсивной нагрузки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1"/>
          <p:cNvSpPr>
            <a:spLocks/>
          </p:cNvSpPr>
          <p:nvPr/>
        </p:nvSpPr>
        <p:spPr bwMode="auto">
          <a:xfrm>
            <a:off x="323528" y="620688"/>
            <a:ext cx="8551785" cy="954107"/>
          </a:xfrm>
          <a:prstGeom prst="rect">
            <a:avLst/>
          </a:prstGeom>
          <a:noFill/>
        </p:spPr>
        <p:txBody>
          <a:bodyPr wrap="square" rtlCol="0">
            <a:spAutoFit/>
          </a:bodyPr>
          <a:lstStyle/>
          <a:p>
            <a:pPr>
              <a:defRPr/>
            </a:pPr>
            <a:r>
              <a:rPr lang="ru-RU" sz="2800" b="1">
                <a:solidFill>
                  <a:srgbClr val="00B050"/>
                </a:solidFill>
              </a:rPr>
              <a:t>Сколько физической активности в сутки необходимо человеку, чтобы оставаться здоровым?</a:t>
            </a:r>
          </a:p>
        </p:txBody>
      </p:sp>
      <p:pic>
        <p:nvPicPr>
          <p:cNvPr id="5" name="Picture 1"/>
          <p:cNvPicPr>
            <a:picLocks noChangeAspect="1" noChangeArrowheads="1"/>
          </p:cNvPicPr>
          <p:nvPr/>
        </p:nvPicPr>
        <p:blipFill>
          <a:blip r:embed="rId2"/>
          <a:stretch/>
        </p:blipFill>
        <p:spPr bwMode="auto">
          <a:xfrm>
            <a:off x="5150798" y="5157192"/>
            <a:ext cx="3993202" cy="1700808"/>
          </a:xfrm>
          <a:prstGeom prst="rect">
            <a:avLst/>
          </a:prstGeom>
          <a:noFill/>
          <a:ln w="9525">
            <a:noFill/>
            <a:miter lim="800000"/>
            <a:headEnd/>
            <a:tailEnd/>
          </a:ln>
        </p:spPr>
      </p:pic>
      <p:pic>
        <p:nvPicPr>
          <p:cNvPr id="6" name="Picture 5" descr="aero1"/>
          <p:cNvPicPr>
            <a:picLocks noChangeAspect="1" noChangeArrowheads="1"/>
          </p:cNvPicPr>
          <p:nvPr/>
        </p:nvPicPr>
        <p:blipFill>
          <a:blip r:embed="rId3"/>
          <a:stretch/>
        </p:blipFill>
        <p:spPr bwMode="auto">
          <a:xfrm>
            <a:off x="6444208" y="2420888"/>
            <a:ext cx="2345976" cy="1717418"/>
          </a:xfrm>
          <a:prstGeom prst="rect">
            <a:avLst/>
          </a:prstGeom>
          <a:noFill/>
          <a:ln w="9525">
            <a:noFill/>
            <a:miter lim="800000"/>
            <a:headEnd/>
            <a:tailEnd/>
          </a:ln>
        </p:spPr>
      </p:pic>
      <p:sp>
        <p:nvSpPr>
          <p:cNvPr id="7" name="Прямоугольник 9"/>
          <p:cNvSpPr/>
          <p:nvPr/>
        </p:nvSpPr>
        <p:spPr bwMode="auto">
          <a:xfrm>
            <a:off x="0" y="6150114"/>
            <a:ext cx="5328591" cy="707886"/>
          </a:xfrm>
          <a:prstGeom prst="rect">
            <a:avLst/>
          </a:prstGeom>
        </p:spPr>
        <p:txBody>
          <a:bodyPr wrap="square">
            <a:spAutoFit/>
          </a:bodyPr>
          <a:lstStyle/>
          <a:p>
            <a:pPr>
              <a:defRPr/>
            </a:pPr>
            <a:r>
              <a:rPr lang="en-US" sz="800">
                <a:solidFill>
                  <a:prstClr val="black"/>
                </a:solidFill>
              </a:rPr>
              <a:t>http://www.cardioprevent.ru/downloads/c5m3i1917/%D0%9D%D0%B0%D1%86%D0%B8%D0%BE%D0%BD%D0%B0%D0%BB%D1%8C%D0%BD%D1%8B%D0%B5%20%D1%80%D0%B5%D0%BA%D0%BE%D0%BC%D0%B5%D0%BD%D0%B4%D0%B0%D1%86%D0%B8%D0%B8%20_%20%D0%9A%D0%B0%D1%80%D0%B4%D0%B8%D0%BE%D0%B2%D0%B0%D1%81%D0%BA%D1%83%D0%BB%D1%8F%D1%80%D0%BD%D0%B0%D1%8F%20%D0%BF%D1%80%D0%BE%D1%84%D0%B8%D0%BB%D0%B0%D0%BA%D1%82%D0%B8%D0%BA%D0%B0%202017.pdf</a:t>
            </a:r>
            <a:endParaRPr lang="ru-RU" sz="800">
              <a:solidFill>
                <a:prstClr val="black"/>
              </a:solidFill>
            </a:endParaRPr>
          </a:p>
        </p:txBody>
      </p:sp>
      <p:sp>
        <p:nvSpPr>
          <p:cNvPr id="8" name="Прямоугольник 10"/>
          <p:cNvSpPr/>
          <p:nvPr/>
        </p:nvSpPr>
        <p:spPr bwMode="auto">
          <a:xfrm>
            <a:off x="539552" y="2348880"/>
            <a:ext cx="7056784" cy="1815882"/>
          </a:xfrm>
          <a:prstGeom prst="rect">
            <a:avLst/>
          </a:prstGeom>
        </p:spPr>
        <p:txBody>
          <a:bodyPr wrap="square">
            <a:spAutoFit/>
          </a:bodyPr>
          <a:lstStyle/>
          <a:p>
            <a:pPr marL="342900" indent="-342900">
              <a:buFont typeface="+mj-lt"/>
              <a:buAutoNum type="arabicPeriod"/>
              <a:defRPr/>
            </a:pPr>
            <a:r>
              <a:rPr lang="ru-RU" sz="2800" b="1">
                <a:solidFill>
                  <a:prstClr val="black"/>
                </a:solidFill>
              </a:rPr>
              <a:t>30 минут легкой нагрузки</a:t>
            </a:r>
            <a:endParaRPr/>
          </a:p>
          <a:p>
            <a:pPr marL="342900" indent="-342900">
              <a:buFont typeface="+mj-lt"/>
              <a:buAutoNum type="arabicPeriod"/>
              <a:defRPr/>
            </a:pPr>
            <a:r>
              <a:rPr lang="ru-RU" sz="2800" b="1">
                <a:solidFill>
                  <a:srgbClr val="FF0000"/>
                </a:solidFill>
              </a:rPr>
              <a:t>30 минут умеренной нагрузки</a:t>
            </a:r>
          </a:p>
          <a:p>
            <a:pPr marL="342900" indent="-342900">
              <a:buFont typeface="+mj-lt"/>
              <a:buAutoNum type="arabicPeriod"/>
              <a:defRPr/>
            </a:pPr>
            <a:r>
              <a:rPr lang="ru-RU" sz="2800" b="1">
                <a:solidFill>
                  <a:prstClr val="black"/>
                </a:solidFill>
              </a:rPr>
              <a:t>45 минут легкой нагрузки</a:t>
            </a:r>
            <a:endParaRPr/>
          </a:p>
          <a:p>
            <a:pPr marL="342900" indent="-342900">
              <a:buFont typeface="+mj-lt"/>
              <a:buAutoNum type="arabicPeriod"/>
              <a:defRPr/>
            </a:pPr>
            <a:r>
              <a:rPr lang="ru-RU" sz="2800" b="1">
                <a:solidFill>
                  <a:prstClr val="black"/>
                </a:solidFill>
              </a:rPr>
              <a:t>5 минут интенсивной нагрузки</a:t>
            </a:r>
          </a:p>
        </p:txBody>
      </p:sp>
      <p:sp>
        <p:nvSpPr>
          <p:cNvPr id="9" name="Rectangle 13"/>
          <p:cNvSpPr>
            <a:spLocks noChangeArrowheads="1"/>
          </p:cNvSpPr>
          <p:nvPr/>
        </p:nvSpPr>
        <p:spPr bwMode="auto">
          <a:xfrm>
            <a:off x="0" y="5229200"/>
            <a:ext cx="5184576" cy="1080120"/>
          </a:xfrm>
          <a:prstGeom prst="rect">
            <a:avLst/>
          </a:prstGeom>
          <a:noFill/>
          <a:ln w="9525">
            <a:noFill/>
            <a:miter lim="800000"/>
            <a:headEnd/>
            <a:tailEnd/>
          </a:ln>
        </p:spPr>
        <p:txBody>
          <a:bodyPr wrap="none" anchor="ctr"/>
          <a:lstStyle/>
          <a:p>
            <a:pPr>
              <a:defRPr/>
            </a:pPr>
            <a:r>
              <a:rPr lang="ru-RU" sz="1200" b="1">
                <a:solidFill>
                  <a:srgbClr val="4BACC6">
                    <a:lumMod val="75000"/>
                  </a:srgbClr>
                </a:solidFill>
                <a:cs typeface="Arial"/>
              </a:rPr>
              <a:t>Европейские рекомендации по профилактике  сердечно-сосудистых </a:t>
            </a:r>
            <a:endParaRPr/>
          </a:p>
          <a:p>
            <a:pPr>
              <a:defRPr/>
            </a:pPr>
            <a:r>
              <a:rPr lang="ru-RU" sz="1200" b="1">
                <a:solidFill>
                  <a:srgbClr val="4BACC6">
                    <a:lumMod val="75000"/>
                  </a:srgbClr>
                </a:solidFill>
                <a:cs typeface="Arial"/>
              </a:rPr>
              <a:t>заболеваний в клинической  практике</a:t>
            </a:r>
            <a:r>
              <a:rPr lang="en-US" sz="1200" b="1">
                <a:solidFill>
                  <a:srgbClr val="4BACC6">
                    <a:lumMod val="75000"/>
                  </a:srgbClr>
                </a:solidFill>
                <a:cs typeface="Arial"/>
              </a:rPr>
              <a:t> 2016</a:t>
            </a:r>
            <a:endParaRPr lang="ru-RU" sz="1200" b="1">
              <a:solidFill>
                <a:srgbClr val="4BACC6">
                  <a:lumMod val="75000"/>
                </a:srgbClr>
              </a:solidFill>
              <a:cs typeface="Arial"/>
            </a:endParaRPr>
          </a:p>
          <a:p>
            <a:pPr>
              <a:defRPr/>
            </a:pPr>
            <a:r>
              <a:rPr lang="ru-RU" sz="1200" b="1">
                <a:solidFill>
                  <a:srgbClr val="4BACC6">
                    <a:lumMod val="75000"/>
                  </a:srgbClr>
                </a:solidFill>
                <a:cs typeface="Arial"/>
              </a:rPr>
              <a:t>и Национальные рекомендации «Кардиоваскулярная профилактика 2017»</a:t>
            </a:r>
            <a:endParaRPr/>
          </a:p>
          <a:p>
            <a:pPr>
              <a:defRPr/>
            </a:pPr>
            <a:r>
              <a:rPr lang="ru-RU" sz="1200" b="1">
                <a:solidFill>
                  <a:srgbClr val="4BACC6">
                    <a:lumMod val="75000"/>
                  </a:srgbClr>
                </a:solidFill>
                <a:cs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
          <p:cNvSpPr>
            <a:spLocks noChangeArrowheads="1"/>
          </p:cNvSpPr>
          <p:nvPr/>
        </p:nvSpPr>
        <p:spPr bwMode="auto">
          <a:xfrm>
            <a:off x="428596" y="0"/>
            <a:ext cx="8715404" cy="1938992"/>
          </a:xfrm>
          <a:prstGeom prst="rect">
            <a:avLst/>
          </a:prstGeom>
          <a:noFill/>
          <a:ln w="9525">
            <a:noFill/>
            <a:miter lim="800000"/>
            <a:headEnd/>
            <a:tailEnd/>
          </a:ln>
        </p:spPr>
        <p:txBody>
          <a:bodyPr wrap="square">
            <a:spAutoFit/>
          </a:bodyPr>
          <a:lstStyle/>
          <a:p>
            <a:pPr algn="ctr">
              <a:defRPr/>
            </a:pPr>
            <a:r>
              <a:rPr lang="ru-RU" sz="2400" b="1" i="1">
                <a:solidFill>
                  <a:prstClr val="black"/>
                </a:solidFill>
              </a:rPr>
              <a:t>Для получения пользы для здоровья нужно заниматься умеренной физической активностью </a:t>
            </a:r>
            <a:r>
              <a:rPr lang="ru-RU" sz="2400" b="1" i="1">
                <a:solidFill>
                  <a:srgbClr val="C0504D"/>
                </a:solidFill>
              </a:rPr>
              <a:t>не менее 2 часов 30 мин </a:t>
            </a:r>
            <a:r>
              <a:rPr lang="ru-RU" sz="2400" b="1" i="1">
                <a:solidFill>
                  <a:prstClr val="black"/>
                </a:solidFill>
              </a:rPr>
              <a:t>в неделю или интенсивной физической активностью </a:t>
            </a:r>
            <a:r>
              <a:rPr lang="ru-RU" sz="2400" b="1" i="1">
                <a:solidFill>
                  <a:srgbClr val="C0504D"/>
                </a:solidFill>
              </a:rPr>
              <a:t>не менее 1 часа 15 минут</a:t>
            </a:r>
            <a:r>
              <a:rPr lang="ru-RU" sz="2400" b="1" i="1">
                <a:solidFill>
                  <a:prstClr val="black"/>
                </a:solidFill>
              </a:rPr>
              <a:t> в неделю; возможны также сочетания</a:t>
            </a:r>
          </a:p>
        </p:txBody>
      </p:sp>
      <p:sp>
        <p:nvSpPr>
          <p:cNvPr id="5" name="Rectangle 4"/>
          <p:cNvSpPr>
            <a:spLocks noChangeArrowheads="1"/>
          </p:cNvSpPr>
          <p:nvPr/>
        </p:nvSpPr>
        <p:spPr bwMode="auto">
          <a:xfrm>
            <a:off x="3995936" y="2050390"/>
            <a:ext cx="4864596" cy="3754874"/>
          </a:xfrm>
          <a:prstGeom prst="rect">
            <a:avLst/>
          </a:prstGeom>
          <a:noFill/>
          <a:ln w="9525">
            <a:noFill/>
            <a:miter lim="800000"/>
            <a:headEnd/>
            <a:tailEnd/>
          </a:ln>
        </p:spPr>
        <p:txBody>
          <a:bodyPr wrap="square" anchor="ctr">
            <a:spAutoFit/>
          </a:bodyPr>
          <a:lstStyle/>
          <a:p>
            <a:pPr>
              <a:defRPr/>
            </a:pPr>
            <a:r>
              <a:rPr lang="ru-RU" b="1">
                <a:solidFill>
                  <a:prstClr val="black"/>
                </a:solidFill>
              </a:rPr>
              <a:t>Примеры умеренной активности</a:t>
            </a:r>
            <a:r>
              <a:rPr lang="ru-RU">
                <a:solidFill>
                  <a:prstClr val="black"/>
                </a:solidFill>
              </a:rPr>
              <a:t> </a:t>
            </a:r>
            <a:endParaRPr/>
          </a:p>
          <a:p>
            <a:pPr>
              <a:buFont typeface="Arial"/>
              <a:buChar char="•"/>
              <a:defRPr/>
            </a:pPr>
            <a:r>
              <a:rPr lang="ru-RU" sz="2000">
                <a:solidFill>
                  <a:prstClr val="black"/>
                </a:solidFill>
              </a:rPr>
              <a:t> пеший туризм</a:t>
            </a:r>
            <a:endParaRPr/>
          </a:p>
          <a:p>
            <a:pPr>
              <a:buFont typeface="Arial"/>
              <a:buChar char="•"/>
              <a:defRPr/>
            </a:pPr>
            <a:r>
              <a:rPr lang="ru-RU" sz="2000">
                <a:solidFill>
                  <a:prstClr val="black"/>
                </a:solidFill>
              </a:rPr>
              <a:t> быстрая прогулка </a:t>
            </a:r>
          </a:p>
          <a:p>
            <a:pPr>
              <a:buFont typeface="Arial"/>
              <a:buChar char="•"/>
              <a:defRPr/>
            </a:pPr>
            <a:r>
              <a:rPr lang="ru-RU" sz="2000">
                <a:solidFill>
                  <a:prstClr val="black"/>
                </a:solidFill>
              </a:rPr>
              <a:t> катание на коньках </a:t>
            </a:r>
            <a:endParaRPr/>
          </a:p>
          <a:p>
            <a:pPr>
              <a:buFont typeface="Arial"/>
              <a:buChar char="•"/>
              <a:defRPr/>
            </a:pPr>
            <a:r>
              <a:rPr lang="ru-RU" sz="2000">
                <a:solidFill>
                  <a:prstClr val="black"/>
                </a:solidFill>
              </a:rPr>
              <a:t> езда на велосипеде</a:t>
            </a:r>
            <a:endParaRPr/>
          </a:p>
          <a:p>
            <a:pPr>
              <a:buFont typeface="Arial"/>
              <a:buChar char="•"/>
              <a:defRPr/>
            </a:pPr>
            <a:r>
              <a:rPr lang="ru-RU" sz="2000">
                <a:solidFill>
                  <a:prstClr val="black"/>
                </a:solidFill>
              </a:rPr>
              <a:t> танцы </a:t>
            </a:r>
          </a:p>
          <a:p>
            <a:pPr>
              <a:buFont typeface="Arial"/>
              <a:buChar char="•"/>
              <a:defRPr/>
            </a:pPr>
            <a:r>
              <a:rPr lang="ru-RU" sz="2000">
                <a:solidFill>
                  <a:prstClr val="black"/>
                </a:solidFill>
              </a:rPr>
              <a:t> плавание</a:t>
            </a:r>
            <a:endParaRPr/>
          </a:p>
          <a:p>
            <a:pPr>
              <a:buFont typeface="Arial"/>
              <a:buChar char="•"/>
              <a:defRPr/>
            </a:pPr>
            <a:r>
              <a:rPr lang="ru-RU" sz="2000">
                <a:solidFill>
                  <a:prstClr val="black"/>
                </a:solidFill>
              </a:rPr>
              <a:t> лыжный спорт </a:t>
            </a:r>
            <a:endParaRPr/>
          </a:p>
          <a:p>
            <a:pPr>
              <a:buFont typeface="Arial"/>
              <a:buChar char="•"/>
              <a:defRPr/>
            </a:pPr>
            <a:r>
              <a:rPr lang="ru-RU" sz="2000">
                <a:solidFill>
                  <a:prstClr val="black"/>
                </a:solidFill>
              </a:rPr>
              <a:t> аэробика </a:t>
            </a:r>
            <a:endParaRPr/>
          </a:p>
          <a:p>
            <a:pPr>
              <a:buFont typeface="Arial"/>
              <a:buChar char="•"/>
              <a:defRPr/>
            </a:pPr>
            <a:r>
              <a:rPr lang="ru-RU" sz="2000">
                <a:solidFill>
                  <a:prstClr val="black"/>
                </a:solidFill>
              </a:rPr>
              <a:t> подъем по лестнице </a:t>
            </a:r>
            <a:endParaRPr/>
          </a:p>
          <a:p>
            <a:pPr>
              <a:buFont typeface="Arial"/>
              <a:buChar char="•"/>
              <a:defRPr/>
            </a:pPr>
            <a:r>
              <a:rPr lang="ru-RU" sz="2000">
                <a:solidFill>
                  <a:prstClr val="black"/>
                </a:solidFill>
              </a:rPr>
              <a:t> работа в саду </a:t>
            </a:r>
          </a:p>
          <a:p>
            <a:pPr>
              <a:buFont typeface="Arial"/>
              <a:buChar char="•"/>
              <a:defRPr/>
            </a:pPr>
            <a:r>
              <a:rPr lang="ru-RU" sz="2000">
                <a:solidFill>
                  <a:prstClr val="black"/>
                </a:solidFill>
              </a:rPr>
              <a:t> активные развлекательные занятия</a:t>
            </a:r>
          </a:p>
        </p:txBody>
      </p:sp>
      <p:sp>
        <p:nvSpPr>
          <p:cNvPr id="6" name="Rectangle 4"/>
          <p:cNvSpPr>
            <a:spLocks noChangeArrowheads="1"/>
          </p:cNvSpPr>
          <p:nvPr/>
        </p:nvSpPr>
        <p:spPr bwMode="auto">
          <a:xfrm>
            <a:off x="0" y="60212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7" name="Rectangle 3"/>
          <p:cNvSpPr>
            <a:spLocks noChangeArrowheads="1"/>
          </p:cNvSpPr>
          <p:nvPr/>
        </p:nvSpPr>
        <p:spPr bwMode="auto">
          <a:xfrm>
            <a:off x="1" y="6165305"/>
            <a:ext cx="9144000" cy="669786"/>
          </a:xfrm>
          <a:prstGeom prst="rect">
            <a:avLst/>
          </a:prstGeom>
          <a:solidFill>
            <a:srgbClr val="009900"/>
          </a:solidFill>
          <a:ln w="9525">
            <a:solidFill>
              <a:schemeClr val="tx1"/>
            </a:solidFill>
            <a:miter lim="800000"/>
            <a:headEnd/>
            <a:tailEnd/>
          </a:ln>
        </p:spPr>
        <p:txBody>
          <a:bodyPr wrap="square" anchor="ctr">
            <a:spAutoFit/>
          </a:bodyPr>
          <a:lstStyle/>
          <a:p>
            <a:pPr algn="ctr">
              <a:defRPr/>
            </a:pPr>
            <a:r>
              <a:rPr lang="en-US" sz="1200" i="1">
                <a:solidFill>
                  <a:prstClr val="white"/>
                </a:solidFill>
              </a:rPr>
              <a:t>Garber CE, Blissmer B, Deschenes MR, Franklin BA, Lamonte MJ, Lee IM, Nieman DC, Swain DP. American College of Sports Medicine position stand. Quantity and quality of exercise for developing and maintaining cardiorespiratory,</a:t>
            </a:r>
            <a:r>
              <a:rPr lang="ru-RU" sz="1200" i="1">
                <a:solidFill>
                  <a:prstClr val="white"/>
                </a:solidFill>
              </a:rPr>
              <a:t> </a:t>
            </a:r>
            <a:r>
              <a:rPr lang="en-US" sz="1200" i="1">
                <a:solidFill>
                  <a:prstClr val="white"/>
                </a:solidFill>
              </a:rPr>
              <a:t>musculoskeletal, and neuromotor fitness in apparently healthy adults: guidance for prescribing exercise. Med Sci Sports Exerc 2011;43:1334–1359.</a:t>
            </a:r>
            <a:endParaRPr lang="ru-RU" sz="1200" i="1">
              <a:solidFill>
                <a:prstClr val="white"/>
              </a:solidFill>
            </a:endParaRPr>
          </a:p>
        </p:txBody>
      </p:sp>
      <p:pic>
        <p:nvPicPr>
          <p:cNvPr id="8" name="Picture 5"/>
          <p:cNvPicPr>
            <a:picLocks noChangeAspect="1" noChangeArrowheads="1"/>
          </p:cNvPicPr>
          <p:nvPr/>
        </p:nvPicPr>
        <p:blipFill>
          <a:blip r:embed="rId2"/>
          <a:stretch/>
        </p:blipFill>
        <p:spPr bwMode="auto">
          <a:xfrm>
            <a:off x="683568" y="2996952"/>
            <a:ext cx="3039198" cy="114978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7"/>
          <p:cNvSpPr>
            <a:spLocks/>
          </p:cNvSpPr>
          <p:nvPr/>
        </p:nvSpPr>
        <p:spPr bwMode="auto">
          <a:xfrm>
            <a:off x="179512" y="188913"/>
            <a:ext cx="8568952" cy="461665"/>
          </a:xfrm>
          <a:prstGeom prst="rect">
            <a:avLst/>
          </a:prstGeom>
          <a:noFill/>
          <a:ln w="12700">
            <a:noFill/>
            <a:miter lim="800000"/>
            <a:headEnd type="none" w="sm" len="sm"/>
            <a:tailEnd type="none" w="sm" len="sm"/>
          </a:ln>
        </p:spPr>
        <p:txBody>
          <a:bodyPr wrap="square">
            <a:spAutoFit/>
          </a:bodyPr>
          <a:lstStyle/>
          <a:p>
            <a:pPr>
              <a:defRPr/>
            </a:pPr>
            <a:r>
              <a:rPr lang="ru-RU" sz="2400" b="1">
                <a:solidFill>
                  <a:srgbClr val="C00000"/>
                </a:solidFill>
                <a:cs typeface="Arial"/>
              </a:rPr>
              <a:t>  Холестерин</a:t>
            </a:r>
            <a:endParaRPr lang="en-US" sz="2400" b="1">
              <a:solidFill>
                <a:srgbClr val="C00000"/>
              </a:solidFill>
              <a:latin typeface="Times New Roman"/>
            </a:endParaRPr>
          </a:p>
        </p:txBody>
      </p:sp>
      <p:sp>
        <p:nvSpPr>
          <p:cNvPr id="5" name="Rectangle 5"/>
          <p:cNvSpPr>
            <a:spLocks noChangeArrowheads="1"/>
          </p:cNvSpPr>
          <p:nvPr/>
        </p:nvSpPr>
        <p:spPr bwMode="auto">
          <a:xfrm>
            <a:off x="2124075" y="6354763"/>
            <a:ext cx="5616575" cy="242887"/>
          </a:xfrm>
          <a:prstGeom prst="rect">
            <a:avLst/>
          </a:prstGeom>
          <a:noFill/>
          <a:ln w="9525">
            <a:noFill/>
            <a:miter lim="800000"/>
            <a:headEnd/>
            <a:tailEnd/>
          </a:ln>
        </p:spPr>
        <p:txBody>
          <a:bodyPr wrap="none" anchor="ctr"/>
          <a:lstStyle/>
          <a:p>
            <a:pPr algn="ctr">
              <a:defRPr/>
            </a:pPr>
            <a:r>
              <a:rPr lang="ru-RU" sz="1400" b="1" i="1">
                <a:solidFill>
                  <a:prstClr val="white"/>
                </a:solidFill>
                <a:cs typeface="Arial"/>
              </a:rPr>
              <a:t>Федеральный центр здоровья. Школа коррекции избыточной  массы тела и ожирения , Москва 2014</a:t>
            </a:r>
          </a:p>
        </p:txBody>
      </p:sp>
      <p:sp>
        <p:nvSpPr>
          <p:cNvPr id="6" name="Прямоугольник 15"/>
          <p:cNvSpPr/>
          <p:nvPr/>
        </p:nvSpPr>
        <p:spPr bwMode="auto">
          <a:xfrm>
            <a:off x="323528" y="620688"/>
            <a:ext cx="8820472" cy="923330"/>
          </a:xfrm>
          <a:prstGeom prst="rect">
            <a:avLst/>
          </a:prstGeom>
        </p:spPr>
        <p:txBody>
          <a:bodyPr wrap="square">
            <a:spAutoFit/>
          </a:bodyPr>
          <a:lstStyle/>
          <a:p>
            <a:pPr>
              <a:defRPr/>
            </a:pPr>
            <a:r>
              <a:rPr lang="ru-RU">
                <a:solidFill>
                  <a:prstClr val="black"/>
                </a:solidFill>
              </a:rPr>
              <a:t>Это жироподобное вещество, которое выполняет в организме функцию своего рода строительного материала. Холестерин содержится в мембранах всех клеток нашего организма, из него синтезируются желчные кислоты и многие гормоны. </a:t>
            </a:r>
          </a:p>
        </p:txBody>
      </p:sp>
      <p:sp>
        <p:nvSpPr>
          <p:cNvPr id="7" name="Text Box 7"/>
          <p:cNvSpPr>
            <a:spLocks/>
          </p:cNvSpPr>
          <p:nvPr/>
        </p:nvSpPr>
        <p:spPr bwMode="auto">
          <a:xfrm>
            <a:off x="251520" y="1527175"/>
            <a:ext cx="3456384" cy="461665"/>
          </a:xfrm>
          <a:prstGeom prst="rect">
            <a:avLst/>
          </a:prstGeom>
          <a:noFill/>
          <a:ln w="12700">
            <a:noFill/>
            <a:miter lim="800000"/>
            <a:headEnd type="none" w="sm" len="sm"/>
            <a:tailEnd type="none" w="sm" len="sm"/>
          </a:ln>
        </p:spPr>
        <p:txBody>
          <a:bodyPr wrap="square">
            <a:spAutoFit/>
          </a:bodyPr>
          <a:lstStyle/>
          <a:p>
            <a:pPr>
              <a:defRPr/>
            </a:pPr>
            <a:r>
              <a:rPr lang="ru-RU" sz="2400" b="1">
                <a:solidFill>
                  <a:srgbClr val="C00000"/>
                </a:solidFill>
                <a:cs typeface="Arial"/>
              </a:rPr>
              <a:t>Откуда он берется?</a:t>
            </a:r>
            <a:endParaRPr lang="en-US" sz="2400" b="1">
              <a:solidFill>
                <a:srgbClr val="C00000"/>
              </a:solidFill>
              <a:latin typeface="Times New Roman"/>
            </a:endParaRPr>
          </a:p>
        </p:txBody>
      </p:sp>
      <p:sp>
        <p:nvSpPr>
          <p:cNvPr id="8" name="Прямоугольник 17"/>
          <p:cNvSpPr/>
          <p:nvPr/>
        </p:nvSpPr>
        <p:spPr bwMode="auto">
          <a:xfrm>
            <a:off x="323528" y="2023680"/>
            <a:ext cx="4320480" cy="923330"/>
          </a:xfrm>
          <a:prstGeom prst="rect">
            <a:avLst/>
          </a:prstGeom>
        </p:spPr>
        <p:txBody>
          <a:bodyPr wrap="square">
            <a:spAutoFit/>
          </a:bodyPr>
          <a:lstStyle/>
          <a:p>
            <a:pPr>
              <a:defRPr/>
            </a:pPr>
            <a:r>
              <a:rPr lang="ru-RU">
                <a:solidFill>
                  <a:prstClr val="black"/>
                </a:solidFill>
              </a:rPr>
              <a:t>Холестерин синтезируется в печени. Некоторое количество холестерина  мы получаем с пищей. </a:t>
            </a:r>
          </a:p>
        </p:txBody>
      </p:sp>
      <p:pic>
        <p:nvPicPr>
          <p:cNvPr id="9" name="Picture 4"/>
          <p:cNvPicPr>
            <a:picLocks noChangeAspect="1" noChangeArrowheads="1"/>
          </p:cNvPicPr>
          <p:nvPr/>
        </p:nvPicPr>
        <p:blipFill>
          <a:blip r:embed="rId2"/>
          <a:stretch/>
        </p:blipFill>
        <p:spPr bwMode="auto">
          <a:xfrm>
            <a:off x="4254555" y="1509514"/>
            <a:ext cx="4709933" cy="2207518"/>
          </a:xfrm>
          <a:prstGeom prst="rect">
            <a:avLst/>
          </a:prstGeom>
          <a:noFill/>
          <a:ln w="9525">
            <a:noFill/>
            <a:miter lim="800000"/>
            <a:headEnd/>
            <a:tailEnd/>
          </a:ln>
        </p:spPr>
      </p:pic>
      <p:sp>
        <p:nvSpPr>
          <p:cNvPr id="10" name="TextBox 21"/>
          <p:cNvSpPr>
            <a:spLocks/>
          </p:cNvSpPr>
          <p:nvPr/>
        </p:nvSpPr>
        <p:spPr bwMode="auto">
          <a:xfrm>
            <a:off x="2124075" y="3918600"/>
            <a:ext cx="6840760" cy="2585323"/>
          </a:xfrm>
          <a:prstGeom prst="rect">
            <a:avLst/>
          </a:prstGeom>
          <a:noFill/>
        </p:spPr>
        <p:txBody>
          <a:bodyPr wrap="square" rtlCol="0">
            <a:spAutoFit/>
          </a:bodyPr>
          <a:lstStyle/>
          <a:p>
            <a:pPr>
              <a:defRPr/>
            </a:pPr>
            <a:r>
              <a:rPr lang="ru-RU">
                <a:solidFill>
                  <a:prstClr val="black"/>
                </a:solidFill>
              </a:rPr>
              <a:t>Холестерин в </a:t>
            </a:r>
            <a:r>
              <a:rPr lang="ru-RU" b="1">
                <a:solidFill>
                  <a:srgbClr val="C00000"/>
                </a:solidFill>
              </a:rPr>
              <a:t>липопротеинах низкой плотности (ЛНП)  </a:t>
            </a:r>
            <a:r>
              <a:rPr lang="ru-RU">
                <a:solidFill>
                  <a:prstClr val="black"/>
                </a:solidFill>
              </a:rPr>
              <a:t>называют «плохим холестерином»,  поскольку его избыточное количество  может откладываться внутри артериальной стенки, образуя атеросклеротические бляшки, что может привести к инфаркту миокарда и инсульту.</a:t>
            </a:r>
            <a:br>
              <a:rPr lang="ru-RU">
                <a:solidFill>
                  <a:prstClr val="black"/>
                </a:solidFill>
              </a:rPr>
            </a:br>
            <a:r>
              <a:rPr lang="ru-RU">
                <a:solidFill>
                  <a:prstClr val="black"/>
                </a:solidFill>
              </a:rPr>
              <a:t>Холестерин в </a:t>
            </a:r>
            <a:r>
              <a:rPr lang="ru-RU" b="1">
                <a:solidFill>
                  <a:srgbClr val="00B050"/>
                </a:solidFill>
              </a:rPr>
              <a:t>липопротеинах высокой плотности (ЛВП)</a:t>
            </a:r>
            <a:r>
              <a:rPr lang="ru-RU">
                <a:solidFill>
                  <a:srgbClr val="00B050"/>
                </a:solidFill>
              </a:rPr>
              <a:t> </a:t>
            </a:r>
            <a:r>
              <a:rPr lang="ru-RU">
                <a:solidFill>
                  <a:prstClr val="black"/>
                </a:solidFill>
              </a:rPr>
              <a:t>называют «хорошим» холестерином,  поскольку эти липопротеины уносят холестерин из артерий и, таким образом, участвуют в защите от инфаркта и инсульта. </a:t>
            </a:r>
          </a:p>
        </p:txBody>
      </p:sp>
      <p:pic>
        <p:nvPicPr>
          <p:cNvPr id="11" name="Picture 8"/>
          <p:cNvPicPr>
            <a:picLocks noChangeAspect="1" noChangeArrowheads="1"/>
          </p:cNvPicPr>
          <p:nvPr/>
        </p:nvPicPr>
        <p:blipFill>
          <a:blip r:embed="rId3"/>
          <a:stretch/>
        </p:blipFill>
        <p:spPr bwMode="auto">
          <a:xfrm>
            <a:off x="101800" y="4028197"/>
            <a:ext cx="2039804" cy="1700808"/>
          </a:xfrm>
          <a:prstGeom prst="rect">
            <a:avLst/>
          </a:prstGeom>
          <a:noFill/>
        </p:spPr>
      </p:pic>
      <p:sp>
        <p:nvSpPr>
          <p:cNvPr id="12" name="Прямоугольник 24"/>
          <p:cNvSpPr/>
          <p:nvPr/>
        </p:nvSpPr>
        <p:spPr bwMode="auto">
          <a:xfrm>
            <a:off x="395536" y="3549268"/>
            <a:ext cx="8496944" cy="369332"/>
          </a:xfrm>
          <a:prstGeom prst="rect">
            <a:avLst/>
          </a:prstGeom>
        </p:spPr>
        <p:txBody>
          <a:bodyPr wrap="square">
            <a:spAutoFit/>
          </a:bodyPr>
          <a:lstStyle/>
          <a:p>
            <a:pPr>
              <a:defRPr/>
            </a:pPr>
            <a:r>
              <a:rPr lang="ru-RU" b="1">
                <a:solidFill>
                  <a:srgbClr val="C00000"/>
                </a:solidFill>
              </a:rPr>
              <a:t>Холестерин </a:t>
            </a:r>
            <a:r>
              <a:rPr lang="ru-RU">
                <a:solidFill>
                  <a:prstClr val="black"/>
                </a:solidFill>
              </a:rPr>
              <a:t>переносится с кровью в виде комплексов с белками – </a:t>
            </a:r>
            <a:r>
              <a:rPr lang="ru-RU" b="1">
                <a:solidFill>
                  <a:srgbClr val="C00000"/>
                </a:solidFill>
              </a:rPr>
              <a:t>липопротеинов </a:t>
            </a:r>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2"/>
          <p:cNvSpPr>
            <a:spLocks/>
          </p:cNvSpPr>
          <p:nvPr/>
        </p:nvSpPr>
        <p:spPr bwMode="auto">
          <a:xfrm>
            <a:off x="3132138" y="2286000"/>
            <a:ext cx="2808287" cy="579438"/>
          </a:xfrm>
          <a:prstGeom prst="rect">
            <a:avLst/>
          </a:prstGeom>
          <a:noFill/>
          <a:ln>
            <a:noFill/>
          </a:ln>
        </p:spPr>
        <p:txBody>
          <a:bodyPr>
            <a:spAutoFit/>
          </a:bodyPr>
          <a:lstStyle/>
          <a:p>
            <a:pPr algn="l">
              <a:defRPr/>
            </a:pPr>
            <a:r>
              <a:rPr lang="ru-RU" sz="3200" b="1">
                <a:solidFill>
                  <a:srgbClr val="FF0000"/>
                </a:solidFill>
                <a:cs typeface="Arial"/>
              </a:rPr>
              <a:t>Холестерин</a:t>
            </a:r>
            <a:endParaRPr lang="en-US" sz="3200" b="1">
              <a:solidFill>
                <a:srgbClr val="FF0000"/>
              </a:solidFill>
              <a:latin typeface="Times New Roman"/>
            </a:endParaRPr>
          </a:p>
        </p:txBody>
      </p:sp>
      <p:sp>
        <p:nvSpPr>
          <p:cNvPr id="5" name="Text Box 3"/>
          <p:cNvSpPr>
            <a:spLocks/>
          </p:cNvSpPr>
          <p:nvPr/>
        </p:nvSpPr>
        <p:spPr bwMode="auto">
          <a:xfrm>
            <a:off x="1201092" y="1556792"/>
            <a:ext cx="1390650" cy="822325"/>
          </a:xfrm>
          <a:prstGeom prst="rect">
            <a:avLst/>
          </a:prstGeom>
          <a:noFill/>
          <a:ln>
            <a:noFill/>
          </a:ln>
        </p:spPr>
        <p:txBody>
          <a:bodyPr wrap="none">
            <a:spAutoFit/>
          </a:bodyPr>
          <a:lstStyle/>
          <a:p>
            <a:pPr algn="l">
              <a:defRPr/>
            </a:pPr>
            <a:r>
              <a:rPr lang="ru-RU" sz="2400">
                <a:cs typeface="Arial"/>
              </a:rPr>
              <a:t>Питание</a:t>
            </a:r>
            <a:endParaRPr lang="en-US" sz="2400">
              <a:cs typeface="Arial"/>
            </a:endParaRPr>
          </a:p>
          <a:p>
            <a:pPr algn="l">
              <a:defRPr/>
            </a:pPr>
            <a:endParaRPr lang="en-US" sz="2400">
              <a:latin typeface="Times New Roman"/>
            </a:endParaRPr>
          </a:p>
        </p:txBody>
      </p:sp>
      <p:sp>
        <p:nvSpPr>
          <p:cNvPr id="6" name="Text Box 4"/>
          <p:cNvSpPr>
            <a:spLocks/>
          </p:cNvSpPr>
          <p:nvPr/>
        </p:nvSpPr>
        <p:spPr bwMode="auto">
          <a:xfrm>
            <a:off x="6329363" y="1463675"/>
            <a:ext cx="2057400" cy="822325"/>
          </a:xfrm>
          <a:prstGeom prst="rect">
            <a:avLst/>
          </a:prstGeom>
          <a:noFill/>
          <a:ln>
            <a:noFill/>
          </a:ln>
        </p:spPr>
        <p:txBody>
          <a:bodyPr>
            <a:spAutoFit/>
          </a:bodyPr>
          <a:lstStyle/>
          <a:p>
            <a:pPr>
              <a:defRPr/>
            </a:pPr>
            <a:r>
              <a:rPr lang="ru-RU" sz="2400">
                <a:cs typeface="Arial"/>
              </a:rPr>
              <a:t>Синтез в печени</a:t>
            </a:r>
            <a:endParaRPr lang="en-US" sz="2000">
              <a:cs typeface="Arial"/>
            </a:endParaRPr>
          </a:p>
        </p:txBody>
      </p:sp>
      <p:sp>
        <p:nvSpPr>
          <p:cNvPr id="7" name="AutoShape 6"/>
          <p:cNvSpPr>
            <a:spLocks noChangeArrowheads="1"/>
          </p:cNvSpPr>
          <p:nvPr/>
        </p:nvSpPr>
        <p:spPr bwMode="auto">
          <a:xfrm>
            <a:off x="5562600" y="2209800"/>
            <a:ext cx="1447800" cy="838200"/>
          </a:xfrm>
          <a:prstGeom prst="curvedLeftArrow">
            <a:avLst>
              <a:gd name="adj1" fmla="val 20000"/>
              <a:gd name="adj2" fmla="val 40000"/>
              <a:gd name="adj3" fmla="val 57576"/>
            </a:avLst>
          </a:prstGeom>
          <a:solidFill>
            <a:schemeClr val="tx2"/>
          </a:solidFill>
          <a:ln w="12700">
            <a:solidFill>
              <a:schemeClr val="tx1"/>
            </a:solidFill>
            <a:miter lim="800000"/>
            <a:headEnd type="none" w="sm" len="sm"/>
            <a:tailEnd type="none" w="sm" len="sm"/>
          </a:ln>
        </p:spPr>
        <p:txBody>
          <a:bodyPr wrap="none" anchor="ctr"/>
          <a:lstStyle/>
          <a:p>
            <a:pPr>
              <a:defRPr/>
            </a:pPr>
            <a:endParaRPr lang="ru-RU" sz="2400">
              <a:latin typeface="Times New Roman"/>
            </a:endParaRPr>
          </a:p>
        </p:txBody>
      </p:sp>
      <p:sp>
        <p:nvSpPr>
          <p:cNvPr id="8" name="Text Box 9"/>
          <p:cNvSpPr>
            <a:spLocks/>
          </p:cNvSpPr>
          <p:nvPr/>
        </p:nvSpPr>
        <p:spPr bwMode="auto">
          <a:xfrm>
            <a:off x="1693863" y="5154613"/>
            <a:ext cx="1582737" cy="579437"/>
          </a:xfrm>
          <a:prstGeom prst="rect">
            <a:avLst/>
          </a:prstGeom>
          <a:noFill/>
          <a:ln>
            <a:noFill/>
          </a:ln>
        </p:spPr>
        <p:txBody>
          <a:bodyPr wrap="none">
            <a:spAutoFit/>
          </a:bodyPr>
          <a:lstStyle/>
          <a:p>
            <a:pPr algn="l">
              <a:defRPr/>
            </a:pPr>
            <a:r>
              <a:rPr lang="en-US" sz="3200"/>
              <a:t>15</a:t>
            </a:r>
            <a:r>
              <a:rPr lang="ru-RU" sz="3200"/>
              <a:t>-20</a:t>
            </a:r>
            <a:r>
              <a:rPr lang="en-US" sz="3200"/>
              <a:t>%</a:t>
            </a:r>
            <a:endParaRPr/>
          </a:p>
        </p:txBody>
      </p:sp>
      <p:sp>
        <p:nvSpPr>
          <p:cNvPr id="9" name="Text Box 10"/>
          <p:cNvSpPr>
            <a:spLocks/>
          </p:cNvSpPr>
          <p:nvPr/>
        </p:nvSpPr>
        <p:spPr bwMode="auto">
          <a:xfrm>
            <a:off x="5775325" y="5081588"/>
            <a:ext cx="1582738" cy="579437"/>
          </a:xfrm>
          <a:prstGeom prst="rect">
            <a:avLst/>
          </a:prstGeom>
          <a:noFill/>
          <a:ln>
            <a:noFill/>
          </a:ln>
        </p:spPr>
        <p:txBody>
          <a:bodyPr wrap="none">
            <a:spAutoFit/>
          </a:bodyPr>
          <a:lstStyle/>
          <a:p>
            <a:pPr algn="l">
              <a:defRPr/>
            </a:pPr>
            <a:r>
              <a:rPr lang="ru-RU" sz="3200"/>
              <a:t>80-8</a:t>
            </a:r>
            <a:r>
              <a:rPr lang="en-US" sz="3200"/>
              <a:t>5%</a:t>
            </a:r>
            <a:endParaRPr/>
          </a:p>
        </p:txBody>
      </p:sp>
      <p:pic>
        <p:nvPicPr>
          <p:cNvPr id="10" name="Picture 11"/>
          <p:cNvPicPr>
            <a:picLocks noChangeAspect="1" noChangeArrowheads="1"/>
          </p:cNvPicPr>
          <p:nvPr/>
        </p:nvPicPr>
        <p:blipFill>
          <a:blip r:embed="rId2"/>
          <a:stretch/>
        </p:blipFill>
        <p:spPr bwMode="auto">
          <a:xfrm>
            <a:off x="4859338" y="3141663"/>
            <a:ext cx="2879725" cy="1897062"/>
          </a:xfrm>
          <a:prstGeom prst="rect">
            <a:avLst/>
          </a:prstGeom>
          <a:noFill/>
          <a:ln>
            <a:noFill/>
          </a:ln>
        </p:spPr>
      </p:pic>
      <p:pic>
        <p:nvPicPr>
          <p:cNvPr id="11" name="Picture 12"/>
          <p:cNvPicPr>
            <a:picLocks noChangeAspect="1" noChangeArrowheads="1"/>
          </p:cNvPicPr>
          <p:nvPr/>
        </p:nvPicPr>
        <p:blipFill>
          <a:blip r:embed="rId3"/>
          <a:stretch/>
        </p:blipFill>
        <p:spPr bwMode="auto">
          <a:xfrm>
            <a:off x="971550" y="3049588"/>
            <a:ext cx="2592388" cy="2119312"/>
          </a:xfrm>
          <a:prstGeom prst="rect">
            <a:avLst/>
          </a:prstGeom>
          <a:noFill/>
        </p:spPr>
      </p:pic>
      <p:sp>
        <p:nvSpPr>
          <p:cNvPr id="12" name="AutoShape 5"/>
          <p:cNvSpPr>
            <a:spLocks noChangeArrowheads="1"/>
          </p:cNvSpPr>
          <p:nvPr/>
        </p:nvSpPr>
        <p:spPr bwMode="auto">
          <a:xfrm>
            <a:off x="1676400" y="2133600"/>
            <a:ext cx="1524000" cy="990600"/>
          </a:xfrm>
          <a:prstGeom prst="curvedRightArrow">
            <a:avLst>
              <a:gd name="adj1" fmla="val 20000"/>
              <a:gd name="adj2" fmla="val 40000"/>
              <a:gd name="adj3" fmla="val 51282"/>
            </a:avLst>
          </a:prstGeom>
          <a:solidFill>
            <a:schemeClr val="tx2"/>
          </a:solidFill>
          <a:ln w="12700">
            <a:solidFill>
              <a:schemeClr val="tx1"/>
            </a:solidFill>
            <a:miter lim="800000"/>
            <a:headEnd type="none" w="sm" len="sm"/>
            <a:tailEnd type="none" w="sm" len="sm"/>
          </a:ln>
        </p:spPr>
        <p:txBody>
          <a:bodyPr wrap="none" anchor="ctr"/>
          <a:lstStyle/>
          <a:p>
            <a:pPr>
              <a:defRPr/>
            </a:pPr>
            <a:endParaRPr lang="ru-RU"/>
          </a:p>
        </p:txBody>
      </p:sp>
      <p:sp>
        <p:nvSpPr>
          <p:cNvPr id="13" name="Rectangle 3"/>
          <p:cNvSpPr>
            <a:spLocks noChangeArrowheads="1"/>
          </p:cNvSpPr>
          <p:nvPr/>
        </p:nvSpPr>
        <p:spPr bwMode="auto">
          <a:xfrm>
            <a:off x="0" y="6148299"/>
            <a:ext cx="9144000" cy="692150"/>
          </a:xfrm>
          <a:prstGeom prst="rect">
            <a:avLst/>
          </a:prstGeom>
          <a:solidFill>
            <a:srgbClr val="009900"/>
          </a:solidFill>
          <a:ln w="9525">
            <a:solidFill>
              <a:schemeClr val="tx1"/>
            </a:solidFill>
            <a:miter lim="800000"/>
            <a:headEnd/>
            <a:tailEnd/>
          </a:ln>
        </p:spPr>
        <p:txBody>
          <a:bodyPr wrap="none" anchor="ctr"/>
          <a:lstStyle/>
          <a:p>
            <a:pPr algn="r">
              <a:defRPr/>
            </a:pPr>
            <a:r>
              <a:rPr lang="ru-RU" sz="1600" b="1">
                <a:solidFill>
                  <a:schemeClr val="bg1"/>
                </a:solidFill>
                <a:cs typeface="Arial"/>
              </a:rPr>
              <a:t>Европейские рекомендации по профилактике  сердечно-сосудистых </a:t>
            </a:r>
            <a:endParaRPr/>
          </a:p>
          <a:p>
            <a:pPr algn="r">
              <a:defRPr/>
            </a:pPr>
            <a:r>
              <a:rPr lang="ru-RU" sz="1600" b="1">
                <a:solidFill>
                  <a:schemeClr val="bg1"/>
                </a:solidFill>
                <a:cs typeface="Arial"/>
              </a:rPr>
              <a:t>заболеваний в клинической  практике</a:t>
            </a:r>
            <a:r>
              <a:rPr lang="en-US" sz="1600" b="1">
                <a:solidFill>
                  <a:schemeClr val="bg1"/>
                </a:solidFill>
                <a:cs typeface="Arial"/>
              </a:rPr>
              <a:t> 2016</a:t>
            </a:r>
            <a:endParaRPr lang="ru-RU" sz="1600" b="1">
              <a:solidFill>
                <a:schemeClr val="bg1"/>
              </a:solidFill>
              <a:cs typeface="Arial"/>
            </a:endParaRPr>
          </a:p>
          <a:p>
            <a:pPr algn="r">
              <a:defRPr/>
            </a:pPr>
            <a:r>
              <a:rPr lang="ru-RU" sz="1600" b="1">
                <a:solidFill>
                  <a:schemeClr val="bg1"/>
                </a:solidFill>
                <a:cs typeface="Arial"/>
              </a:rPr>
              <a:t>и Национальные рекомендации «Кардиоваскулярная профилактика 2017»</a:t>
            </a:r>
            <a:endParaRPr lang="ru-RU" sz="1600">
              <a:solidFill>
                <a:schemeClr val="bg1"/>
              </a:solidFill>
            </a:endParaRPr>
          </a:p>
        </p:txBody>
      </p:sp>
      <p:sp>
        <p:nvSpPr>
          <p:cNvPr id="14" name="Rectangle 4"/>
          <p:cNvSpPr>
            <a:spLocks noChangeArrowheads="1"/>
          </p:cNvSpPr>
          <p:nvPr/>
        </p:nvSpPr>
        <p:spPr bwMode="auto">
          <a:xfrm>
            <a:off x="0" y="5994436"/>
            <a:ext cx="9144000" cy="144462"/>
          </a:xfrm>
          <a:prstGeom prst="rect">
            <a:avLst/>
          </a:prstGeom>
          <a:solidFill>
            <a:srgbClr val="FF9933"/>
          </a:solidFill>
          <a:ln w="9525">
            <a:noFill/>
            <a:miter lim="800000"/>
            <a:headEnd/>
            <a:tailEnd/>
          </a:ln>
        </p:spPr>
        <p:txBody>
          <a:bodyPr wrap="none" anchor="ctr"/>
          <a:lstStyle/>
          <a:p>
            <a:pPr>
              <a:defRPr/>
            </a:pPr>
            <a:endParaRPr lang="ru-RU"/>
          </a:p>
        </p:txBody>
      </p:sp>
      <p:sp>
        <p:nvSpPr>
          <p:cNvPr id="15" name="Text Box 7"/>
          <p:cNvSpPr>
            <a:spLocks/>
          </p:cNvSpPr>
          <p:nvPr/>
        </p:nvSpPr>
        <p:spPr bwMode="auto">
          <a:xfrm>
            <a:off x="285720" y="188913"/>
            <a:ext cx="8643998" cy="830997"/>
          </a:xfrm>
          <a:prstGeom prst="rect">
            <a:avLst/>
          </a:prstGeom>
          <a:noFill/>
          <a:ln w="12700">
            <a:noFill/>
            <a:miter lim="800000"/>
            <a:headEnd type="none" w="sm" len="sm"/>
            <a:tailEnd type="none" w="sm" len="sm"/>
          </a:ln>
        </p:spPr>
        <p:txBody>
          <a:bodyPr wrap="square">
            <a:spAutoFit/>
          </a:bodyPr>
          <a:lstStyle/>
          <a:p>
            <a:pPr algn="ctr">
              <a:defRPr/>
            </a:pPr>
            <a:r>
              <a:rPr lang="ru-RU" sz="2400" b="1">
                <a:solidFill>
                  <a:srgbClr val="006600"/>
                </a:solidFill>
              </a:rPr>
              <a:t>Важнейший фактор риска инфаркта миокарда – повышенный уровень «плохого» холестерина  (ХС ЛНП)</a:t>
            </a:r>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237303" y="105343"/>
            <a:ext cx="8712968"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2800" b="1">
                <a:solidFill>
                  <a:srgbClr val="006600"/>
                </a:solidFill>
                <a:ea typeface="Calibri"/>
                <a:cs typeface="Times New Roman"/>
              </a:rPr>
              <a:t>Каковы нормы содержания холестерина в крови согласно последним рекомендациям? </a:t>
            </a:r>
            <a:endParaRPr lang="ru-RU" sz="2800" b="1">
              <a:solidFill>
                <a:srgbClr val="006600"/>
              </a:solidFill>
              <a:latin typeface="Arial"/>
              <a:cs typeface="Arial"/>
            </a:endParaRPr>
          </a:p>
        </p:txBody>
      </p:sp>
      <p:sp>
        <p:nvSpPr>
          <p:cNvPr id="5" name="AutoShape 3"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sp>
        <p:nvSpPr>
          <p:cNvPr id="6" name="AutoShape 5"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sp>
        <p:nvSpPr>
          <p:cNvPr id="7" name="Прямоугольник 11"/>
          <p:cNvSpPr/>
          <p:nvPr/>
        </p:nvSpPr>
        <p:spPr bwMode="auto">
          <a:xfrm>
            <a:off x="139313" y="1340768"/>
            <a:ext cx="8537141" cy="3416320"/>
          </a:xfrm>
          <a:prstGeom prst="rect">
            <a:avLst/>
          </a:prstGeom>
        </p:spPr>
        <p:txBody>
          <a:bodyPr wrap="square">
            <a:spAutoFit/>
          </a:bodyPr>
          <a:lstStyle/>
          <a:p>
            <a:pPr marL="457200" indent="-457200">
              <a:spcBef>
                <a:spcPts val="0"/>
              </a:spcBef>
              <a:spcAft>
                <a:spcPts val="0"/>
              </a:spcAft>
              <a:buClr>
                <a:srgbClr val="FF0000"/>
              </a:buClr>
              <a:buFont typeface="+mj-lt"/>
              <a:buAutoNum type="arabicPeriod"/>
              <a:defRPr/>
            </a:pPr>
            <a:r>
              <a:rPr lang="ru-RU" sz="2400" b="1">
                <a:solidFill>
                  <a:prstClr val="black"/>
                </a:solidFill>
                <a:ea typeface="Calibri"/>
                <a:cs typeface="Times New Roman"/>
              </a:rPr>
              <a:t>Общий холестерин менее 5 ммоль</a:t>
            </a:r>
            <a:r>
              <a:rPr lang="en-US" sz="2400" b="1">
                <a:solidFill>
                  <a:prstClr val="black"/>
                </a:solidFill>
                <a:ea typeface="Calibri"/>
                <a:cs typeface="Times New Roman"/>
              </a:rPr>
              <a:t>/</a:t>
            </a:r>
            <a:r>
              <a:rPr lang="ru-RU" sz="2400" b="1">
                <a:solidFill>
                  <a:prstClr val="black"/>
                </a:solidFill>
                <a:ea typeface="Calibri"/>
                <a:cs typeface="Times New Roman"/>
              </a:rPr>
              <a:t>л для большинства здоровых людей</a:t>
            </a:r>
            <a:endParaRPr/>
          </a:p>
          <a:p>
            <a:pPr marL="457200" indent="-457200">
              <a:spcBef>
                <a:spcPts val="0"/>
              </a:spcBef>
              <a:spcAft>
                <a:spcPts val="0"/>
              </a:spcAft>
              <a:buClr>
                <a:srgbClr val="FF0000"/>
              </a:buClr>
              <a:buFont typeface="+mj-lt"/>
              <a:buAutoNum type="arabicPeriod"/>
              <a:defRPr/>
            </a:pPr>
            <a:r>
              <a:rPr lang="ru-RU" sz="2400" b="1">
                <a:solidFill>
                  <a:prstClr val="black"/>
                </a:solidFill>
                <a:cs typeface="Times New Roman"/>
              </a:rPr>
              <a:t>Холестерин липопротеинов низкой плотности (ХС ЛНП) </a:t>
            </a:r>
            <a:endParaRPr/>
          </a:p>
          <a:p>
            <a:pPr>
              <a:spcBef>
                <a:spcPts val="0"/>
              </a:spcBef>
              <a:spcAft>
                <a:spcPts val="0"/>
              </a:spcAft>
              <a:buClr>
                <a:srgbClr val="FF0000"/>
              </a:buClr>
              <a:defRPr/>
            </a:pPr>
            <a:r>
              <a:rPr lang="ru-RU" sz="2400" b="1">
                <a:solidFill>
                  <a:prstClr val="black"/>
                </a:solidFill>
                <a:cs typeface="Times New Roman"/>
              </a:rPr>
              <a:t>       </a:t>
            </a:r>
            <a:r>
              <a:rPr lang="en-US" sz="2400" b="1">
                <a:solidFill>
                  <a:prstClr val="black"/>
                </a:solidFill>
                <a:cs typeface="Times New Roman"/>
              </a:rPr>
              <a:t>&lt;</a:t>
            </a:r>
            <a:r>
              <a:rPr lang="ru-RU" sz="2400" b="1">
                <a:solidFill>
                  <a:prstClr val="black"/>
                </a:solidFill>
                <a:cs typeface="Times New Roman"/>
              </a:rPr>
              <a:t> 3 ммоль</a:t>
            </a:r>
            <a:r>
              <a:rPr lang="en-US" sz="2400" b="1">
                <a:solidFill>
                  <a:prstClr val="black"/>
                </a:solidFill>
                <a:cs typeface="Times New Roman"/>
              </a:rPr>
              <a:t>/</a:t>
            </a:r>
            <a:r>
              <a:rPr lang="ru-RU" sz="2400" b="1">
                <a:solidFill>
                  <a:prstClr val="black"/>
                </a:solidFill>
                <a:cs typeface="Times New Roman"/>
              </a:rPr>
              <a:t>л </a:t>
            </a:r>
            <a:r>
              <a:rPr lang="ru-RU" sz="2400" b="1">
                <a:solidFill>
                  <a:prstClr val="black"/>
                </a:solidFill>
                <a:ea typeface="Calibri"/>
                <a:cs typeface="Times New Roman"/>
              </a:rPr>
              <a:t>для большинства здоровых людей</a:t>
            </a:r>
            <a:endParaRPr lang="ru-RU" sz="2400" b="1">
              <a:solidFill>
                <a:prstClr val="black"/>
              </a:solidFill>
              <a:cs typeface="Times New Roman"/>
            </a:endParaRPr>
          </a:p>
          <a:p>
            <a:pPr>
              <a:spcBef>
                <a:spcPts val="0"/>
              </a:spcBef>
              <a:spcAft>
                <a:spcPts val="0"/>
              </a:spcAft>
              <a:buClr>
                <a:srgbClr val="FF0000"/>
              </a:buClr>
              <a:defRPr/>
            </a:pPr>
            <a:r>
              <a:rPr lang="ru-RU" sz="2400" b="1">
                <a:solidFill>
                  <a:srgbClr val="FF0000"/>
                </a:solidFill>
                <a:cs typeface="Times New Roman"/>
              </a:rPr>
              <a:t>3.   </a:t>
            </a:r>
            <a:r>
              <a:rPr lang="ru-RU" sz="2400" b="1">
                <a:solidFill>
                  <a:prstClr val="black"/>
                </a:solidFill>
                <a:cs typeface="Times New Roman"/>
              </a:rPr>
              <a:t>Холестерин липопротеинов низкой плотности (ХС ЛНП) </a:t>
            </a:r>
            <a:endParaRPr/>
          </a:p>
          <a:p>
            <a:pPr>
              <a:spcBef>
                <a:spcPts val="0"/>
              </a:spcBef>
              <a:spcAft>
                <a:spcPts val="0"/>
              </a:spcAft>
              <a:buClr>
                <a:srgbClr val="FF0000"/>
              </a:buClr>
              <a:defRPr/>
            </a:pPr>
            <a:r>
              <a:rPr lang="ru-RU" sz="2400" b="1">
                <a:solidFill>
                  <a:prstClr val="black"/>
                </a:solidFill>
                <a:cs typeface="Times New Roman"/>
              </a:rPr>
              <a:t>       </a:t>
            </a:r>
            <a:r>
              <a:rPr lang="en-US" sz="2400" b="1">
                <a:solidFill>
                  <a:prstClr val="black"/>
                </a:solidFill>
                <a:cs typeface="Times New Roman"/>
              </a:rPr>
              <a:t>&lt;</a:t>
            </a:r>
            <a:r>
              <a:rPr lang="ru-RU" sz="2400" b="1">
                <a:solidFill>
                  <a:prstClr val="black"/>
                </a:solidFill>
                <a:cs typeface="Times New Roman"/>
              </a:rPr>
              <a:t> 1,8 ммоль</a:t>
            </a:r>
            <a:r>
              <a:rPr lang="en-US" sz="2400" b="1">
                <a:solidFill>
                  <a:prstClr val="black"/>
                </a:solidFill>
                <a:cs typeface="Times New Roman"/>
              </a:rPr>
              <a:t>/</a:t>
            </a:r>
            <a:r>
              <a:rPr lang="ru-RU" sz="2400" b="1">
                <a:solidFill>
                  <a:prstClr val="black"/>
                </a:solidFill>
                <a:cs typeface="Times New Roman"/>
              </a:rPr>
              <a:t>л для пациентов </a:t>
            </a:r>
            <a:r>
              <a:rPr lang="ru-RU" sz="2400" b="1">
                <a:solidFill>
                  <a:prstClr val="black"/>
                </a:solidFill>
                <a:ea typeface="Calibri"/>
                <a:cs typeface="Times New Roman"/>
              </a:rPr>
              <a:t>с ишемической болезнью </a:t>
            </a:r>
            <a:endParaRPr/>
          </a:p>
          <a:p>
            <a:pPr>
              <a:spcBef>
                <a:spcPts val="0"/>
              </a:spcBef>
              <a:spcAft>
                <a:spcPts val="0"/>
              </a:spcAft>
              <a:buClr>
                <a:srgbClr val="FF0000"/>
              </a:buClr>
              <a:defRPr/>
            </a:pPr>
            <a:r>
              <a:rPr lang="ru-RU" sz="2400" b="1">
                <a:solidFill>
                  <a:prstClr val="black"/>
                </a:solidFill>
                <a:ea typeface="Calibri"/>
                <a:cs typeface="Times New Roman"/>
              </a:rPr>
              <a:t>       сердца и лиц с очень высоким сердечно-сосудистым </a:t>
            </a:r>
            <a:endParaRPr/>
          </a:p>
          <a:p>
            <a:pPr>
              <a:spcBef>
                <a:spcPts val="0"/>
              </a:spcBef>
              <a:spcAft>
                <a:spcPts val="0"/>
              </a:spcAft>
              <a:buClr>
                <a:srgbClr val="FF0000"/>
              </a:buClr>
              <a:defRPr/>
            </a:pPr>
            <a:r>
              <a:rPr lang="ru-RU" sz="2400" b="1">
                <a:solidFill>
                  <a:prstClr val="black"/>
                </a:solidFill>
                <a:ea typeface="Calibri"/>
                <a:cs typeface="Times New Roman"/>
              </a:rPr>
              <a:t>       риском </a:t>
            </a:r>
            <a:endParaRPr lang="ru-RU" sz="2400" b="1">
              <a:solidFill>
                <a:prstClr val="black"/>
              </a:solidFill>
              <a:cs typeface="Times New Roman"/>
            </a:endParaRPr>
          </a:p>
          <a:p>
            <a:pPr marL="457200" indent="-457200">
              <a:spcBef>
                <a:spcPts val="0"/>
              </a:spcBef>
              <a:spcAft>
                <a:spcPts val="0"/>
              </a:spcAft>
              <a:buClr>
                <a:srgbClr val="FF0000"/>
              </a:buClr>
              <a:buFont typeface="+mj-lt"/>
              <a:buAutoNum type="arabicPeriod" startAt="4"/>
              <a:defRPr/>
            </a:pPr>
            <a:r>
              <a:rPr lang="ru-RU" sz="2400" b="1">
                <a:solidFill>
                  <a:prstClr val="black"/>
                </a:solidFill>
                <a:cs typeface="Times New Roman"/>
              </a:rPr>
              <a:t>Все перечисленное верно</a:t>
            </a:r>
            <a:endParaRPr lang="ru-RU" sz="2400" b="1">
              <a:solidFill>
                <a:prstClr val="black"/>
              </a:solidFill>
              <a:latin typeface="Arial"/>
              <a:cs typeface="Arial"/>
            </a:endParaRPr>
          </a:p>
        </p:txBody>
      </p:sp>
      <p:pic>
        <p:nvPicPr>
          <p:cNvPr id="8" name="Picture 2" descr="ÐÐ°ÑÑÐ¸Ð½ÐºÐ¸ Ð¿Ð¾ Ð·Ð°Ð¿ÑÐ¾ÑÑ ÑÐ¾Ð»ÐµÑÑÐµÑÐ¸Ð½ ÐºÐ¾ÑÐ¾Ð½Ð°ÑÐ½ÑÐµ Ð°ÑÑÐµÑÐ¸Ð¸ ÐºÐ°ÑÑÐ¸Ð½ÐºÐ¸"/>
          <p:cNvPicPr>
            <a:picLocks noChangeAspect="1" noChangeArrowheads="1"/>
          </p:cNvPicPr>
          <p:nvPr/>
        </p:nvPicPr>
        <p:blipFill>
          <a:blip r:embed="rId2"/>
          <a:stretch/>
        </p:blipFill>
        <p:spPr bwMode="auto">
          <a:xfrm>
            <a:off x="4723125" y="4509120"/>
            <a:ext cx="3269163" cy="1816202"/>
          </a:xfrm>
          <a:prstGeom prst="rect">
            <a:avLst/>
          </a:prstGeom>
          <a:noFill/>
          <a:ln>
            <a:solidFill>
              <a:schemeClr val="accent5">
                <a:lumMod val="60000"/>
                <a:lumOff val="40000"/>
              </a:schemeClr>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237303" y="43788"/>
            <a:ext cx="8712968" cy="10772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ru-RU" sz="3200" b="1">
                <a:solidFill>
                  <a:srgbClr val="00B050"/>
                </a:solidFill>
                <a:ea typeface="Calibri"/>
                <a:cs typeface="Times New Roman"/>
              </a:rPr>
              <a:t>Каковы нормы содержания холестерина в крови согласно последним рекомендациям? </a:t>
            </a:r>
            <a:endParaRPr lang="ru-RU" sz="3200" b="1">
              <a:solidFill>
                <a:srgbClr val="00B050"/>
              </a:solidFill>
              <a:latin typeface="Arial"/>
              <a:cs typeface="Arial"/>
            </a:endParaRPr>
          </a:p>
        </p:txBody>
      </p:sp>
      <p:sp>
        <p:nvSpPr>
          <p:cNvPr id="5" name="AutoShape 3"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sp>
        <p:nvSpPr>
          <p:cNvPr id="6" name="AutoShape 5" descr="Картинки по запросу blood 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solidFill>
                <a:prstClr val="black"/>
              </a:solidFill>
            </a:endParaRPr>
          </a:p>
        </p:txBody>
      </p:sp>
      <p:pic>
        <p:nvPicPr>
          <p:cNvPr id="7" name="Picture 1"/>
          <p:cNvPicPr>
            <a:picLocks noChangeAspect="1" noChangeArrowheads="1"/>
          </p:cNvPicPr>
          <p:nvPr/>
        </p:nvPicPr>
        <p:blipFill>
          <a:blip r:embed="rId2"/>
          <a:stretch/>
        </p:blipFill>
        <p:spPr bwMode="auto">
          <a:xfrm>
            <a:off x="273205" y="5373216"/>
            <a:ext cx="3520044" cy="1429537"/>
          </a:xfrm>
          <a:prstGeom prst="rect">
            <a:avLst/>
          </a:prstGeom>
          <a:noFill/>
          <a:ln w="9525">
            <a:noFill/>
            <a:miter lim="800000"/>
            <a:headEnd/>
            <a:tailEnd/>
          </a:ln>
        </p:spPr>
      </p:pic>
      <p:sp>
        <p:nvSpPr>
          <p:cNvPr id="8" name="Rectangle 13"/>
          <p:cNvSpPr>
            <a:spLocks noChangeArrowheads="1"/>
          </p:cNvSpPr>
          <p:nvPr/>
        </p:nvSpPr>
        <p:spPr bwMode="auto">
          <a:xfrm>
            <a:off x="3851920" y="5607101"/>
            <a:ext cx="5177468" cy="1080120"/>
          </a:xfrm>
          <a:prstGeom prst="rect">
            <a:avLst/>
          </a:prstGeom>
          <a:noFill/>
          <a:ln w="9525">
            <a:noFill/>
            <a:miter lim="800000"/>
            <a:headEnd/>
            <a:tailEnd/>
          </a:ln>
        </p:spPr>
        <p:txBody>
          <a:bodyPr wrap="none" anchor="ctr"/>
          <a:lstStyle/>
          <a:p>
            <a:pPr>
              <a:defRPr/>
            </a:pPr>
            <a:r>
              <a:rPr lang="ru-RU" sz="1200" b="1">
                <a:solidFill>
                  <a:srgbClr val="4BACC6">
                    <a:lumMod val="75000"/>
                  </a:srgbClr>
                </a:solidFill>
                <a:cs typeface="Arial"/>
              </a:rPr>
              <a:t>Европейские рекомендации по профилактике  сердечно-сосудистых </a:t>
            </a:r>
            <a:endParaRPr/>
          </a:p>
          <a:p>
            <a:pPr>
              <a:defRPr/>
            </a:pPr>
            <a:r>
              <a:rPr lang="ru-RU" sz="1200" b="1">
                <a:solidFill>
                  <a:srgbClr val="4BACC6">
                    <a:lumMod val="75000"/>
                  </a:srgbClr>
                </a:solidFill>
                <a:cs typeface="Arial"/>
              </a:rPr>
              <a:t>заболеваний в клинической  практике</a:t>
            </a:r>
            <a:r>
              <a:rPr lang="en-US" sz="1200" b="1">
                <a:solidFill>
                  <a:srgbClr val="4BACC6">
                    <a:lumMod val="75000"/>
                  </a:srgbClr>
                </a:solidFill>
                <a:cs typeface="Arial"/>
              </a:rPr>
              <a:t> 2016</a:t>
            </a:r>
            <a:endParaRPr lang="ru-RU" sz="1200" b="1">
              <a:solidFill>
                <a:srgbClr val="4BACC6">
                  <a:lumMod val="75000"/>
                </a:srgbClr>
              </a:solidFill>
              <a:cs typeface="Arial"/>
            </a:endParaRPr>
          </a:p>
          <a:p>
            <a:pPr>
              <a:defRPr/>
            </a:pPr>
            <a:r>
              <a:rPr lang="ru-RU" sz="1200" b="1">
                <a:solidFill>
                  <a:srgbClr val="4BACC6">
                    <a:lumMod val="75000"/>
                  </a:srgbClr>
                </a:solidFill>
                <a:cs typeface="Arial"/>
              </a:rPr>
              <a:t>Европейские рекомендации по лечению дислипидемий 2016 </a:t>
            </a:r>
            <a:endParaRPr/>
          </a:p>
          <a:p>
            <a:pPr>
              <a:defRPr/>
            </a:pPr>
            <a:r>
              <a:rPr lang="ru-RU" sz="1200" b="1">
                <a:solidFill>
                  <a:srgbClr val="4BACC6">
                    <a:lumMod val="75000"/>
                  </a:srgbClr>
                </a:solidFill>
                <a:cs typeface="Arial"/>
              </a:rPr>
              <a:t>и Национальные рекомендации «Кардиоваскулярная профилактика 2017» </a:t>
            </a:r>
          </a:p>
        </p:txBody>
      </p:sp>
      <p:sp>
        <p:nvSpPr>
          <p:cNvPr id="9" name="Прямоугольник 9"/>
          <p:cNvSpPr/>
          <p:nvPr/>
        </p:nvSpPr>
        <p:spPr bwMode="auto">
          <a:xfrm>
            <a:off x="220075" y="1121006"/>
            <a:ext cx="8537141" cy="3416320"/>
          </a:xfrm>
          <a:prstGeom prst="rect">
            <a:avLst/>
          </a:prstGeom>
        </p:spPr>
        <p:txBody>
          <a:bodyPr wrap="square">
            <a:spAutoFit/>
          </a:bodyPr>
          <a:lstStyle/>
          <a:p>
            <a:pPr marL="457200" indent="-457200">
              <a:spcBef>
                <a:spcPts val="0"/>
              </a:spcBef>
              <a:spcAft>
                <a:spcPts val="0"/>
              </a:spcAft>
              <a:buClr>
                <a:srgbClr val="FF0000"/>
              </a:buClr>
              <a:buFont typeface="+mj-lt"/>
              <a:buAutoNum type="arabicPeriod"/>
              <a:defRPr/>
            </a:pPr>
            <a:r>
              <a:rPr lang="ru-RU" sz="2400" b="1">
                <a:solidFill>
                  <a:prstClr val="black"/>
                </a:solidFill>
                <a:ea typeface="Calibri"/>
                <a:cs typeface="Times New Roman"/>
              </a:rPr>
              <a:t>Общий холестерин менее 5 ммоль</a:t>
            </a:r>
            <a:r>
              <a:rPr lang="en-US" sz="2400" b="1">
                <a:solidFill>
                  <a:prstClr val="black"/>
                </a:solidFill>
                <a:ea typeface="Calibri"/>
                <a:cs typeface="Times New Roman"/>
              </a:rPr>
              <a:t>/</a:t>
            </a:r>
            <a:r>
              <a:rPr lang="ru-RU" sz="2400" b="1">
                <a:solidFill>
                  <a:prstClr val="black"/>
                </a:solidFill>
                <a:ea typeface="Calibri"/>
                <a:cs typeface="Times New Roman"/>
              </a:rPr>
              <a:t>л для большинства здоровых людей</a:t>
            </a:r>
            <a:endParaRPr/>
          </a:p>
          <a:p>
            <a:pPr marL="457200" indent="-457200">
              <a:spcBef>
                <a:spcPts val="0"/>
              </a:spcBef>
              <a:spcAft>
                <a:spcPts val="0"/>
              </a:spcAft>
              <a:buClr>
                <a:srgbClr val="FF0000"/>
              </a:buClr>
              <a:buFont typeface="+mj-lt"/>
              <a:buAutoNum type="arabicPeriod"/>
              <a:defRPr/>
            </a:pPr>
            <a:r>
              <a:rPr lang="ru-RU" sz="2400" b="1">
                <a:solidFill>
                  <a:prstClr val="black"/>
                </a:solidFill>
                <a:cs typeface="Times New Roman"/>
              </a:rPr>
              <a:t>Холестерин липопротеинов низкой плотности (ХС ЛНП) </a:t>
            </a:r>
            <a:endParaRPr/>
          </a:p>
          <a:p>
            <a:pPr>
              <a:spcBef>
                <a:spcPts val="0"/>
              </a:spcBef>
              <a:spcAft>
                <a:spcPts val="0"/>
              </a:spcAft>
              <a:buClr>
                <a:srgbClr val="FF0000"/>
              </a:buClr>
              <a:defRPr/>
            </a:pPr>
            <a:r>
              <a:rPr lang="ru-RU" sz="2400" b="1">
                <a:solidFill>
                  <a:prstClr val="black"/>
                </a:solidFill>
                <a:cs typeface="Times New Roman"/>
              </a:rPr>
              <a:t>       </a:t>
            </a:r>
            <a:r>
              <a:rPr lang="en-US" sz="2400" b="1">
                <a:solidFill>
                  <a:prstClr val="black"/>
                </a:solidFill>
                <a:cs typeface="Times New Roman"/>
              </a:rPr>
              <a:t>&lt;</a:t>
            </a:r>
            <a:r>
              <a:rPr lang="ru-RU" sz="2400" b="1">
                <a:solidFill>
                  <a:prstClr val="black"/>
                </a:solidFill>
                <a:cs typeface="Times New Roman"/>
              </a:rPr>
              <a:t> 3 ммоль</a:t>
            </a:r>
            <a:r>
              <a:rPr lang="en-US" sz="2400" b="1">
                <a:solidFill>
                  <a:prstClr val="black"/>
                </a:solidFill>
                <a:cs typeface="Times New Roman"/>
              </a:rPr>
              <a:t>/</a:t>
            </a:r>
            <a:r>
              <a:rPr lang="ru-RU" sz="2400" b="1">
                <a:solidFill>
                  <a:prstClr val="black"/>
                </a:solidFill>
                <a:cs typeface="Times New Roman"/>
              </a:rPr>
              <a:t>л </a:t>
            </a:r>
            <a:r>
              <a:rPr lang="ru-RU" sz="2400" b="1">
                <a:solidFill>
                  <a:prstClr val="black"/>
                </a:solidFill>
                <a:ea typeface="Calibri"/>
                <a:cs typeface="Times New Roman"/>
              </a:rPr>
              <a:t>для большинства здоровых людей</a:t>
            </a:r>
            <a:endParaRPr lang="ru-RU" sz="2400" b="1">
              <a:solidFill>
                <a:prstClr val="black"/>
              </a:solidFill>
              <a:cs typeface="Times New Roman"/>
            </a:endParaRPr>
          </a:p>
          <a:p>
            <a:pPr>
              <a:spcBef>
                <a:spcPts val="0"/>
              </a:spcBef>
              <a:spcAft>
                <a:spcPts val="0"/>
              </a:spcAft>
              <a:buClr>
                <a:srgbClr val="FF0000"/>
              </a:buClr>
              <a:defRPr/>
            </a:pPr>
            <a:r>
              <a:rPr lang="ru-RU" sz="2400" b="1">
                <a:solidFill>
                  <a:srgbClr val="FF0000"/>
                </a:solidFill>
                <a:cs typeface="Times New Roman"/>
              </a:rPr>
              <a:t>3.   </a:t>
            </a:r>
            <a:r>
              <a:rPr lang="ru-RU" sz="2400" b="1">
                <a:solidFill>
                  <a:prstClr val="black"/>
                </a:solidFill>
                <a:cs typeface="Times New Roman"/>
              </a:rPr>
              <a:t>Холестерин липопротеинов низкой плотности (ХС ЛНП) </a:t>
            </a:r>
            <a:endParaRPr/>
          </a:p>
          <a:p>
            <a:pPr>
              <a:spcBef>
                <a:spcPts val="0"/>
              </a:spcBef>
              <a:spcAft>
                <a:spcPts val="0"/>
              </a:spcAft>
              <a:buClr>
                <a:srgbClr val="FF0000"/>
              </a:buClr>
              <a:defRPr/>
            </a:pPr>
            <a:r>
              <a:rPr lang="ru-RU" sz="2400" b="1">
                <a:solidFill>
                  <a:prstClr val="black"/>
                </a:solidFill>
                <a:cs typeface="Times New Roman"/>
              </a:rPr>
              <a:t>       </a:t>
            </a:r>
            <a:r>
              <a:rPr lang="en-US" sz="2400" b="1">
                <a:solidFill>
                  <a:prstClr val="black"/>
                </a:solidFill>
                <a:cs typeface="Times New Roman"/>
              </a:rPr>
              <a:t>&lt;</a:t>
            </a:r>
            <a:r>
              <a:rPr lang="ru-RU" sz="2400" b="1">
                <a:solidFill>
                  <a:prstClr val="black"/>
                </a:solidFill>
                <a:cs typeface="Times New Roman"/>
              </a:rPr>
              <a:t> 1,8 ммоль</a:t>
            </a:r>
            <a:r>
              <a:rPr lang="en-US" sz="2400" b="1">
                <a:solidFill>
                  <a:prstClr val="black"/>
                </a:solidFill>
                <a:cs typeface="Times New Roman"/>
              </a:rPr>
              <a:t>/</a:t>
            </a:r>
            <a:r>
              <a:rPr lang="ru-RU" sz="2400" b="1">
                <a:solidFill>
                  <a:prstClr val="black"/>
                </a:solidFill>
                <a:cs typeface="Times New Roman"/>
              </a:rPr>
              <a:t>л для пациентов </a:t>
            </a:r>
            <a:r>
              <a:rPr lang="ru-RU" sz="2400" b="1">
                <a:solidFill>
                  <a:prstClr val="black"/>
                </a:solidFill>
                <a:ea typeface="Calibri"/>
                <a:cs typeface="Times New Roman"/>
              </a:rPr>
              <a:t>с ишемической болезнью </a:t>
            </a:r>
            <a:endParaRPr/>
          </a:p>
          <a:p>
            <a:pPr>
              <a:spcBef>
                <a:spcPts val="0"/>
              </a:spcBef>
              <a:spcAft>
                <a:spcPts val="0"/>
              </a:spcAft>
              <a:buClr>
                <a:srgbClr val="FF0000"/>
              </a:buClr>
              <a:defRPr/>
            </a:pPr>
            <a:r>
              <a:rPr lang="ru-RU" sz="2400" b="1">
                <a:solidFill>
                  <a:prstClr val="black"/>
                </a:solidFill>
                <a:ea typeface="Calibri"/>
                <a:cs typeface="Times New Roman"/>
              </a:rPr>
              <a:t>       сердца сердечно-сосудистыми и лиц с очень высоким </a:t>
            </a:r>
            <a:endParaRPr/>
          </a:p>
          <a:p>
            <a:pPr>
              <a:spcBef>
                <a:spcPts val="0"/>
              </a:spcBef>
              <a:spcAft>
                <a:spcPts val="0"/>
              </a:spcAft>
              <a:buClr>
                <a:srgbClr val="FF0000"/>
              </a:buClr>
              <a:defRPr/>
            </a:pPr>
            <a:r>
              <a:rPr lang="ru-RU" sz="2400" b="1">
                <a:solidFill>
                  <a:prstClr val="black"/>
                </a:solidFill>
                <a:ea typeface="Calibri"/>
                <a:cs typeface="Times New Roman"/>
              </a:rPr>
              <a:t>       сердечно-сосудистым риском </a:t>
            </a:r>
            <a:endParaRPr lang="ru-RU" sz="2400" b="1">
              <a:solidFill>
                <a:prstClr val="black"/>
              </a:solidFill>
              <a:cs typeface="Times New Roman"/>
            </a:endParaRPr>
          </a:p>
          <a:p>
            <a:pPr marL="457200" indent="-457200">
              <a:spcBef>
                <a:spcPts val="0"/>
              </a:spcBef>
              <a:spcAft>
                <a:spcPts val="0"/>
              </a:spcAft>
              <a:buClr>
                <a:srgbClr val="FF0000"/>
              </a:buClr>
              <a:buFont typeface="+mj-lt"/>
              <a:buAutoNum type="arabicPeriod" startAt="4"/>
              <a:defRPr/>
            </a:pPr>
            <a:r>
              <a:rPr lang="ru-RU" sz="2400" b="1">
                <a:solidFill>
                  <a:srgbClr val="C00000"/>
                </a:solidFill>
                <a:cs typeface="Times New Roman"/>
              </a:rPr>
              <a:t>Все перечисленное верно</a:t>
            </a:r>
            <a:endParaRPr lang="ru-RU" sz="2400" b="1">
              <a:solidFill>
                <a:srgbClr val="C00000"/>
              </a:solidFill>
              <a:latin typeface="Arial"/>
              <a:cs typeface="Arial"/>
            </a:endParaRPr>
          </a:p>
        </p:txBody>
      </p:sp>
      <p:pic>
        <p:nvPicPr>
          <p:cNvPr id="10" name="Picture 2" descr="ÐÐ°ÑÑÐ¸Ð½ÐºÐ¸ Ð¿Ð¾ Ð·Ð°Ð¿ÑÐ¾ÑÑ ÑÐ¾Ð»ÐµÑÑÐµÑÐ¸Ð½ ÐºÐ¾ÑÐ¾Ð½Ð°ÑÐ½ÑÐµ Ð°ÑÑÐµÑÐ¸Ð¸ ÐºÐ°ÑÑÐ¸Ð½ÐºÐ¸"/>
          <p:cNvPicPr>
            <a:picLocks noChangeAspect="1" noChangeArrowheads="1"/>
          </p:cNvPicPr>
          <p:nvPr/>
        </p:nvPicPr>
        <p:blipFill>
          <a:blip r:embed="rId3"/>
          <a:stretch/>
        </p:blipFill>
        <p:spPr bwMode="auto">
          <a:xfrm>
            <a:off x="5220072" y="4149079"/>
            <a:ext cx="2736304" cy="1520169"/>
          </a:xfrm>
          <a:prstGeom prst="rect">
            <a:avLst/>
          </a:prstGeom>
          <a:noFill/>
          <a:ln>
            <a:solidFill>
              <a:schemeClr val="accent5">
                <a:lumMod val="60000"/>
                <a:lumOff val="40000"/>
              </a:schemeClr>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a:spLocks noChangeArrowheads="1"/>
          </p:cNvSpPr>
          <p:nvPr/>
        </p:nvSpPr>
        <p:spPr bwMode="auto">
          <a:xfrm>
            <a:off x="0" y="6165850"/>
            <a:ext cx="9144000" cy="692150"/>
          </a:xfrm>
          <a:prstGeom prst="rect">
            <a:avLst/>
          </a:prstGeom>
          <a:solidFill>
            <a:srgbClr val="009900"/>
          </a:solidFill>
          <a:ln w="9525">
            <a:solidFill>
              <a:schemeClr val="tx1"/>
            </a:solidFill>
            <a:miter lim="800000"/>
            <a:headEnd/>
            <a:tailEnd/>
          </a:ln>
        </p:spPr>
        <p:txBody>
          <a:bodyPr wrap="none" anchor="ctr"/>
          <a:lstStyle/>
          <a:p>
            <a:pPr>
              <a:defRPr/>
            </a:pPr>
            <a:endParaRPr lang="ru-RU">
              <a:solidFill>
                <a:prstClr val="black"/>
              </a:solidFill>
            </a:endParaRPr>
          </a:p>
        </p:txBody>
      </p:sp>
      <p:sp>
        <p:nvSpPr>
          <p:cNvPr id="5" name="AutoShape 12"/>
          <p:cNvSpPr>
            <a:spLocks noChangeArrowheads="1"/>
          </p:cNvSpPr>
          <p:nvPr/>
        </p:nvSpPr>
        <p:spPr bwMode="auto">
          <a:xfrm>
            <a:off x="323528" y="188640"/>
            <a:ext cx="8568952" cy="1516521"/>
          </a:xfrm>
          <a:prstGeom prst="foldedCorner">
            <a:avLst>
              <a:gd name="adj" fmla="val 12500"/>
            </a:avLst>
          </a:prstGeom>
          <a:noFill/>
          <a:ln w="9525">
            <a:noFill/>
            <a:round/>
            <a:headEnd/>
            <a:tailEnd/>
          </a:ln>
        </p:spPr>
        <p:txBody>
          <a:bodyPr wrap="none" anchor="ctr"/>
          <a:lstStyle/>
          <a:p>
            <a:pPr>
              <a:defRPr/>
            </a:pPr>
            <a:endParaRPr lang="ru-RU">
              <a:solidFill>
                <a:prstClr val="black"/>
              </a:solidFill>
            </a:endParaRPr>
          </a:p>
        </p:txBody>
      </p:sp>
      <p:sp>
        <p:nvSpPr>
          <p:cNvPr id="6" name="Rectangle 7"/>
          <p:cNvSpPr>
            <a:spLocks noChangeArrowheads="1"/>
          </p:cNvSpPr>
          <p:nvPr/>
        </p:nvSpPr>
        <p:spPr bwMode="auto">
          <a:xfrm>
            <a:off x="284207" y="228423"/>
            <a:ext cx="8610768" cy="1200329"/>
          </a:xfrm>
          <a:prstGeom prst="rect">
            <a:avLst/>
          </a:prstGeom>
          <a:noFill/>
          <a:ln w="9525">
            <a:noFill/>
            <a:miter lim="800000"/>
            <a:headEnd/>
            <a:tailEnd/>
          </a:ln>
        </p:spPr>
        <p:txBody>
          <a:bodyPr wrap="square" lIns="449121" anchor="ctr">
            <a:spAutoFit/>
          </a:bodyPr>
          <a:lstStyle/>
          <a:p>
            <a:pPr>
              <a:defRPr/>
            </a:pPr>
            <a:endParaRPr lang="ru-RU" b="1">
              <a:solidFill>
                <a:prstClr val="black"/>
              </a:solidFill>
            </a:endParaRPr>
          </a:p>
          <a:p>
            <a:pPr>
              <a:defRPr/>
            </a:pPr>
            <a:r>
              <a:rPr lang="ru-RU">
                <a:solidFill>
                  <a:prstClr val="black"/>
                </a:solidFill>
              </a:rPr>
              <a:t>В настоящее время уровень </a:t>
            </a:r>
            <a:r>
              <a:rPr lang="ru-RU" b="1">
                <a:solidFill>
                  <a:prstClr val="black"/>
                </a:solidFill>
              </a:rPr>
              <a:t>общего холестерина</a:t>
            </a:r>
            <a:r>
              <a:rPr lang="ru-RU">
                <a:solidFill>
                  <a:prstClr val="black"/>
                </a:solidFill>
              </a:rPr>
              <a:t> в основном используется для оценки суммарного сердечно-сосудистого риска , на основании которого выбираются целевые уровни холестерина </a:t>
            </a:r>
            <a:r>
              <a:rPr lang="ru-RU" b="1">
                <a:solidFill>
                  <a:prstClr val="black"/>
                </a:solidFill>
              </a:rPr>
              <a:t>липопротеинов низкой плотности</a:t>
            </a:r>
            <a:r>
              <a:rPr lang="ru-RU">
                <a:solidFill>
                  <a:prstClr val="black"/>
                </a:solidFill>
              </a:rPr>
              <a:t> </a:t>
            </a:r>
          </a:p>
        </p:txBody>
      </p:sp>
      <p:sp>
        <p:nvSpPr>
          <p:cNvPr id="7" name="Rectangle 13"/>
          <p:cNvSpPr>
            <a:spLocks noChangeArrowheads="1"/>
          </p:cNvSpPr>
          <p:nvPr/>
        </p:nvSpPr>
        <p:spPr bwMode="auto">
          <a:xfrm>
            <a:off x="0" y="6237312"/>
            <a:ext cx="8569325" cy="433387"/>
          </a:xfrm>
          <a:prstGeom prst="rect">
            <a:avLst/>
          </a:prstGeom>
          <a:noFill/>
          <a:ln w="9525">
            <a:noFill/>
            <a:miter lim="800000"/>
            <a:headEnd/>
            <a:tailEnd/>
          </a:ln>
        </p:spPr>
        <p:txBody>
          <a:bodyPr wrap="none" anchor="ctr"/>
          <a:lstStyle/>
          <a:p>
            <a:pPr algn="ctr">
              <a:defRPr/>
            </a:pPr>
            <a:r>
              <a:rPr lang="en-US" sz="1200" i="1">
                <a:solidFill>
                  <a:prstClr val="white"/>
                </a:solidFill>
                <a:cs typeface="Arial"/>
              </a:rPr>
              <a:t>Catapano AL et al. 2016 ESC/EAS Guidelines for the Management of Dyslipidaemias. Eur Heart J. 2016 Oct 14;37(39):2999-3058</a:t>
            </a:r>
            <a:endParaRPr lang="ru-RU" sz="1200" i="1">
              <a:solidFill>
                <a:prstClr val="white"/>
              </a:solidFill>
              <a:cs typeface="Arial"/>
            </a:endParaRPr>
          </a:p>
        </p:txBody>
      </p:sp>
      <p:sp>
        <p:nvSpPr>
          <p:cNvPr id="8" name="Rectangle 4"/>
          <p:cNvSpPr>
            <a:spLocks noChangeArrowheads="1"/>
          </p:cNvSpPr>
          <p:nvPr/>
        </p:nvSpPr>
        <p:spPr bwMode="auto">
          <a:xfrm>
            <a:off x="0" y="6021388"/>
            <a:ext cx="9144000" cy="144462"/>
          </a:xfrm>
          <a:prstGeom prst="rect">
            <a:avLst/>
          </a:prstGeom>
          <a:solidFill>
            <a:srgbClr val="FF9933"/>
          </a:solidFill>
          <a:ln w="9525">
            <a:noFill/>
            <a:miter lim="800000"/>
            <a:headEnd/>
            <a:tailEnd/>
          </a:ln>
        </p:spPr>
        <p:txBody>
          <a:bodyPr wrap="none" anchor="ctr"/>
          <a:lstStyle/>
          <a:p>
            <a:pPr>
              <a:defRPr/>
            </a:pPr>
            <a:endParaRPr lang="ru-RU">
              <a:solidFill>
                <a:prstClr val="black"/>
              </a:solidFill>
            </a:endParaRPr>
          </a:p>
        </p:txBody>
      </p:sp>
      <p:sp>
        <p:nvSpPr>
          <p:cNvPr id="9" name="Rectangle 5"/>
          <p:cNvSpPr>
            <a:spLocks noChangeArrowheads="1"/>
          </p:cNvSpPr>
          <p:nvPr/>
        </p:nvSpPr>
        <p:spPr bwMode="auto">
          <a:xfrm>
            <a:off x="2124075" y="6354763"/>
            <a:ext cx="5616575" cy="242887"/>
          </a:xfrm>
          <a:prstGeom prst="rect">
            <a:avLst/>
          </a:prstGeom>
          <a:noFill/>
          <a:ln w="9525">
            <a:noFill/>
            <a:miter lim="800000"/>
            <a:headEnd/>
            <a:tailEnd/>
          </a:ln>
        </p:spPr>
        <p:txBody>
          <a:bodyPr wrap="none" anchor="ctr"/>
          <a:lstStyle/>
          <a:p>
            <a:pPr algn="ctr">
              <a:defRPr/>
            </a:pPr>
            <a:endParaRPr lang="ru-RU" sz="1400" b="1" i="1">
              <a:solidFill>
                <a:prstClr val="white"/>
              </a:solidFill>
              <a:cs typeface="Arial"/>
            </a:endParaRPr>
          </a:p>
        </p:txBody>
      </p:sp>
      <p:graphicFrame>
        <p:nvGraphicFramePr>
          <p:cNvPr id="10" name="Таблица 1"/>
          <p:cNvGraphicFramePr>
            <a:graphicFrameLocks noGrp="1"/>
          </p:cNvGraphicFramePr>
          <p:nvPr/>
        </p:nvGraphicFramePr>
        <p:xfrm>
          <a:off x="683568" y="1628800"/>
          <a:ext cx="8064896" cy="3506483"/>
        </p:xfrm>
        <a:graphic>
          <a:graphicData uri="http://schemas.openxmlformats.org/drawingml/2006/table">
            <a:tbl>
              <a:tblPr firstRow="1" firstCol="1" bandRow="1">
                <a:tableStyleId>{AF400863-EE07-55FB-29CF-D5754AFD3D50}</a:tableStyleId>
              </a:tblPr>
              <a:tblGrid>
                <a:gridCol w="6338988"/>
                <a:gridCol w="754894"/>
                <a:gridCol w="971013"/>
              </a:tblGrid>
              <a:tr h="560854">
                <a:tc>
                  <a:txBody>
                    <a:bodyPr/>
                    <a:lstStyle/>
                    <a:p>
                      <a:pPr algn="just">
                        <a:spcAft>
                          <a:spcPts val="0"/>
                        </a:spcAft>
                        <a:defRPr/>
                      </a:pPr>
                      <a:r>
                        <a:rPr lang="ru-RU" sz="1800">
                          <a:solidFill>
                            <a:schemeClr val="tx1"/>
                          </a:solidFill>
                        </a:rPr>
                        <a:t>Риск и Целевые уровни  ХС-ЛНП</a:t>
                      </a:r>
                      <a:endParaRPr lang="ru-RU" sz="1600" b="1">
                        <a:solidFill>
                          <a:schemeClr val="tx1"/>
                        </a:solidFill>
                        <a:latin typeface="NewtonC"/>
                        <a:ea typeface="Calibri"/>
                        <a:cs typeface="Times New Roman"/>
                      </a:endParaRPr>
                    </a:p>
                  </a:txBody>
                  <a:tcPr marL="68580" marR="68580" marT="0" marB="0">
                    <a:solidFill>
                      <a:schemeClr val="accent1">
                        <a:lumMod val="20000"/>
                        <a:lumOff val="80000"/>
                      </a:schemeClr>
                    </a:solidFill>
                  </a:tcPr>
                </a:tc>
                <a:tc>
                  <a:txBody>
                    <a:bodyPr/>
                    <a:lstStyle/>
                    <a:p>
                      <a:pPr algn="ctr">
                        <a:spcAft>
                          <a:spcPts val="0"/>
                        </a:spcAft>
                        <a:defRPr/>
                      </a:pPr>
                      <a:r>
                        <a:rPr lang="ru-RU" sz="1800">
                          <a:solidFill>
                            <a:schemeClr val="tx1"/>
                          </a:solidFill>
                        </a:rPr>
                        <a:t>Класс</a:t>
                      </a:r>
                      <a:endParaRPr lang="ru-RU" sz="1600">
                        <a:solidFill>
                          <a:schemeClr val="tx1"/>
                        </a:solidFill>
                        <a:latin typeface="NewtonC"/>
                        <a:ea typeface="Calibri"/>
                        <a:cs typeface="Times New Roman"/>
                      </a:endParaRPr>
                    </a:p>
                  </a:txBody>
                  <a:tcPr marL="68580" marR="68580" marT="0" marB="0">
                    <a:solidFill>
                      <a:schemeClr val="accent1">
                        <a:lumMod val="20000"/>
                        <a:lumOff val="80000"/>
                      </a:schemeClr>
                    </a:solidFill>
                  </a:tcPr>
                </a:tc>
                <a:tc>
                  <a:txBody>
                    <a:bodyPr/>
                    <a:lstStyle/>
                    <a:p>
                      <a:pPr algn="ctr">
                        <a:spcAft>
                          <a:spcPts val="0"/>
                        </a:spcAft>
                        <a:defRPr/>
                      </a:pPr>
                      <a:r>
                        <a:rPr lang="ru-RU" sz="1800">
                          <a:solidFill>
                            <a:schemeClr val="tx1"/>
                          </a:solidFill>
                        </a:rPr>
                        <a:t>Уровень</a:t>
                      </a:r>
                      <a:endParaRPr lang="ru-RU" sz="1600">
                        <a:solidFill>
                          <a:schemeClr val="tx1"/>
                        </a:solidFill>
                        <a:latin typeface="NewtonC"/>
                        <a:ea typeface="Calibri"/>
                        <a:cs typeface="Times New Roman"/>
                      </a:endParaRPr>
                    </a:p>
                  </a:txBody>
                  <a:tcPr marL="68580" marR="68580" marT="0" marB="0">
                    <a:solidFill>
                      <a:schemeClr val="accent1">
                        <a:lumMod val="20000"/>
                        <a:lumOff val="80000"/>
                      </a:schemeClr>
                    </a:solidFill>
                  </a:tcPr>
                </a:tc>
              </a:tr>
              <a:tr h="1121708">
                <a:tc>
                  <a:txBody>
                    <a:bodyPr/>
                    <a:lstStyle/>
                    <a:p>
                      <a:pPr indent="177800" algn="just">
                        <a:spcAft>
                          <a:spcPts val="0"/>
                        </a:spcAft>
                        <a:defRPr/>
                      </a:pPr>
                      <a:r>
                        <a:rPr lang="ru-RU" sz="1800"/>
                        <a:t>Пациентам с очень высоким риском по шкале SCORE  рекомендуется целевой уровень ХС ЛПНП  &lt;1,8 ммоль/л или его снижение не менее, чем на 50% от исходного уровня, если исходно он был в диапазоне 1,8-3,5 ммоль/л</a:t>
                      </a:r>
                      <a:endParaRPr lang="ru-RU" sz="1600">
                        <a:solidFill>
                          <a:schemeClr val="bg1"/>
                        </a:solidFill>
                        <a:latin typeface="NewtonC"/>
                        <a:ea typeface="Calibri"/>
                        <a:cs typeface="Times New Roman"/>
                      </a:endParaRPr>
                    </a:p>
                  </a:txBody>
                  <a:tcPr marL="68580" marR="68580" marT="0" marB="0">
                    <a:solidFill>
                      <a:srgbClr val="C00000"/>
                    </a:solidFill>
                  </a:tcPr>
                </a:tc>
                <a:tc>
                  <a:txBody>
                    <a:bodyPr/>
                    <a:lstStyle/>
                    <a:p>
                      <a:pPr algn="ctr">
                        <a:spcAft>
                          <a:spcPts val="0"/>
                        </a:spcAft>
                        <a:defRPr/>
                      </a:pPr>
                      <a:r>
                        <a:rPr lang="en-US" sz="1800"/>
                        <a:t>I</a:t>
                      </a:r>
                      <a:endParaRPr lang="ru-RU" sz="1600">
                        <a:latin typeface="NewtonC"/>
                        <a:ea typeface="Calibri"/>
                        <a:cs typeface="Times New Roman"/>
                      </a:endParaRPr>
                    </a:p>
                  </a:txBody>
                  <a:tcPr marL="68580" marR="68580" marT="0" marB="0"/>
                </a:tc>
                <a:tc>
                  <a:txBody>
                    <a:bodyPr/>
                    <a:lstStyle/>
                    <a:p>
                      <a:pPr algn="ctr">
                        <a:spcAft>
                          <a:spcPts val="0"/>
                        </a:spcAft>
                        <a:defRPr/>
                      </a:pPr>
                      <a:r>
                        <a:rPr lang="ru-RU" sz="1800"/>
                        <a:t>В</a:t>
                      </a:r>
                      <a:endParaRPr lang="ru-RU" sz="1600">
                        <a:latin typeface="NewtonC"/>
                        <a:ea typeface="Calibri"/>
                        <a:cs typeface="Times New Roman"/>
                      </a:endParaRPr>
                    </a:p>
                  </a:txBody>
                  <a:tcPr marL="68580" marR="68580" marT="0" marB="0"/>
                </a:tc>
              </a:tr>
              <a:tr h="1121708">
                <a:tc>
                  <a:txBody>
                    <a:bodyPr/>
                    <a:lstStyle/>
                    <a:p>
                      <a:pPr algn="just">
                        <a:spcAft>
                          <a:spcPts val="0"/>
                        </a:spcAft>
                        <a:defRPr/>
                      </a:pPr>
                      <a:r>
                        <a:rPr lang="ru-RU" sz="1800"/>
                        <a:t>Пациентам с высоким риском по шкале SCORE рекомендуется целевой уровень ХС ЛПНП  &lt;2,6 ммоль/л или его снижение не менее, чем на 50% от исходного уровня, если он находился в диапазоне 2,6-5,2 ммоль/л</a:t>
                      </a:r>
                      <a:endParaRPr lang="ru-RU" sz="1600">
                        <a:latin typeface="NewtonC"/>
                        <a:ea typeface="Calibri"/>
                        <a:cs typeface="Times New Roman"/>
                      </a:endParaRPr>
                    </a:p>
                  </a:txBody>
                  <a:tcPr marL="68580" marR="68580" marT="0" marB="0">
                    <a:solidFill>
                      <a:srgbClr val="FF0000"/>
                    </a:solidFill>
                  </a:tcPr>
                </a:tc>
                <a:tc>
                  <a:txBody>
                    <a:bodyPr/>
                    <a:lstStyle/>
                    <a:p>
                      <a:pPr algn="ctr">
                        <a:spcAft>
                          <a:spcPts val="0"/>
                        </a:spcAft>
                        <a:defRPr/>
                      </a:pPr>
                      <a:r>
                        <a:rPr lang="en-US" sz="1800"/>
                        <a:t>I</a:t>
                      </a:r>
                      <a:endParaRPr lang="ru-RU" sz="1600">
                        <a:latin typeface="NewtonC"/>
                        <a:ea typeface="Calibri"/>
                        <a:cs typeface="Times New Roman"/>
                      </a:endParaRPr>
                    </a:p>
                  </a:txBody>
                  <a:tcPr marL="68580" marR="68580" marT="0" marB="0"/>
                </a:tc>
                <a:tc>
                  <a:txBody>
                    <a:bodyPr/>
                    <a:lstStyle/>
                    <a:p>
                      <a:pPr algn="ctr">
                        <a:spcAft>
                          <a:spcPts val="0"/>
                        </a:spcAft>
                        <a:defRPr/>
                      </a:pPr>
                      <a:r>
                        <a:rPr lang="ru-RU" sz="1800"/>
                        <a:t>В</a:t>
                      </a:r>
                      <a:endParaRPr lang="ru-RU" sz="1600">
                        <a:latin typeface="NewtonC"/>
                        <a:ea typeface="Calibri"/>
                        <a:cs typeface="Times New Roman"/>
                      </a:endParaRPr>
                    </a:p>
                  </a:txBody>
                  <a:tcPr marL="68580" marR="68580" marT="0" marB="0"/>
                </a:tc>
              </a:tr>
              <a:tr h="702213">
                <a:tc>
                  <a:txBody>
                    <a:bodyPr/>
                    <a:lstStyle/>
                    <a:p>
                      <a:pPr algn="just">
                        <a:spcAft>
                          <a:spcPts val="0"/>
                        </a:spcAft>
                        <a:defRPr/>
                      </a:pPr>
                      <a:r>
                        <a:rPr lang="ru-RU" sz="1800">
                          <a:solidFill>
                            <a:schemeClr val="tx1"/>
                          </a:solidFill>
                        </a:rPr>
                        <a:t>Пациентам с умеренным и низким риском по шкале SCORE  рекомендуется целевой уровень ХС ЛПНП &lt;3 ммоль/л</a:t>
                      </a:r>
                      <a:endParaRPr lang="ru-RU" sz="1600">
                        <a:solidFill>
                          <a:schemeClr val="tx1"/>
                        </a:solidFill>
                        <a:latin typeface="NewtonC"/>
                        <a:ea typeface="Calibri"/>
                        <a:cs typeface="Times New Roman"/>
                      </a:endParaRPr>
                    </a:p>
                  </a:txBody>
                  <a:tcPr marL="68580" marR="68580" marT="0" marB="0">
                    <a:solidFill>
                      <a:schemeClr val="accent6">
                        <a:lumMod val="60000"/>
                        <a:lumOff val="40000"/>
                      </a:schemeClr>
                    </a:solidFill>
                  </a:tcPr>
                </a:tc>
                <a:tc>
                  <a:txBody>
                    <a:bodyPr/>
                    <a:lstStyle/>
                    <a:p>
                      <a:pPr algn="ctr">
                        <a:spcAft>
                          <a:spcPts val="0"/>
                        </a:spcAft>
                        <a:defRPr/>
                      </a:pPr>
                      <a:r>
                        <a:rPr lang="en-US" sz="1800"/>
                        <a:t>IIа</a:t>
                      </a:r>
                      <a:endParaRPr lang="ru-RU" sz="1600">
                        <a:latin typeface="NewtonC"/>
                        <a:ea typeface="Calibri"/>
                        <a:cs typeface="Times New Roman"/>
                      </a:endParaRPr>
                    </a:p>
                  </a:txBody>
                  <a:tcPr marL="68580" marR="68580" marT="0" marB="0"/>
                </a:tc>
                <a:tc>
                  <a:txBody>
                    <a:bodyPr/>
                    <a:lstStyle/>
                    <a:p>
                      <a:pPr algn="ctr">
                        <a:spcAft>
                          <a:spcPts val="0"/>
                        </a:spcAft>
                        <a:defRPr/>
                      </a:pPr>
                      <a:r>
                        <a:rPr lang="ru-RU" sz="1800"/>
                        <a:t>С</a:t>
                      </a:r>
                      <a:endParaRPr lang="ru-RU" sz="1600">
                        <a:latin typeface="NewtonC"/>
                        <a:ea typeface="Calibri"/>
                        <a:cs typeface="Times New Roman"/>
                      </a:endParaRPr>
                    </a:p>
                  </a:txBody>
                  <a:tcPr marL="68580" marR="68580" marT="0" marB="0"/>
                </a:tc>
              </a:tr>
            </a:tbl>
          </a:graphicData>
        </a:graphic>
      </p:graphicFrame>
      <p:sp>
        <p:nvSpPr>
          <p:cNvPr id="11" name="Прямоугольник 10"/>
          <p:cNvSpPr/>
          <p:nvPr/>
        </p:nvSpPr>
        <p:spPr bwMode="auto">
          <a:xfrm>
            <a:off x="107504" y="5339326"/>
            <a:ext cx="3203848" cy="646331"/>
          </a:xfrm>
          <a:prstGeom prst="rect">
            <a:avLst/>
          </a:prstGeom>
        </p:spPr>
        <p:txBody>
          <a:bodyPr wrap="square">
            <a:spAutoFit/>
          </a:bodyPr>
          <a:lstStyle/>
          <a:p>
            <a:pPr algn="ctr">
              <a:defRPr/>
            </a:pPr>
            <a:r>
              <a:rPr lang="ru-RU" i="1">
                <a:solidFill>
                  <a:prstClr val="black"/>
                </a:solidFill>
                <a:cs typeface="Arial"/>
              </a:rPr>
              <a:t>Европейские рекомендации по лечению дислипидемий</a:t>
            </a:r>
            <a:r>
              <a:rPr lang="en-US" i="1">
                <a:solidFill>
                  <a:prstClr val="black"/>
                </a:solidFill>
                <a:cs typeface="Arial"/>
              </a:rPr>
              <a:t> 2016</a:t>
            </a:r>
            <a:endParaRPr lang="ru-RU">
              <a:solidFill>
                <a:prstClr val="black"/>
              </a:solidFill>
            </a:endParaRPr>
          </a:p>
        </p:txBody>
      </p:sp>
      <p:sp>
        <p:nvSpPr>
          <p:cNvPr id="12" name="Rectangle 13"/>
          <p:cNvSpPr>
            <a:spLocks noChangeArrowheads="1"/>
          </p:cNvSpPr>
          <p:nvPr/>
        </p:nvSpPr>
        <p:spPr bwMode="auto">
          <a:xfrm>
            <a:off x="4860033" y="5229200"/>
            <a:ext cx="4032447" cy="864096"/>
          </a:xfrm>
          <a:prstGeom prst="rect">
            <a:avLst/>
          </a:prstGeom>
          <a:noFill/>
          <a:ln w="9525">
            <a:noFill/>
            <a:miter lim="800000"/>
            <a:headEnd/>
            <a:tailEnd/>
          </a:ln>
        </p:spPr>
        <p:txBody>
          <a:bodyPr wrap="none" anchor="ctr"/>
          <a:lstStyle/>
          <a:p>
            <a:pPr algn="ctr">
              <a:defRPr/>
            </a:pPr>
            <a:endParaRPr lang="ru-RU" sz="1400" i="1">
              <a:solidFill>
                <a:prstClr val="black"/>
              </a:solidFill>
              <a:cs typeface="Arial"/>
            </a:endParaRPr>
          </a:p>
          <a:p>
            <a:pPr algn="ctr">
              <a:defRPr/>
            </a:pPr>
            <a:r>
              <a:rPr lang="ru-RU" i="1">
                <a:solidFill>
                  <a:prstClr val="black"/>
                </a:solidFill>
                <a:cs typeface="Arial"/>
              </a:rPr>
              <a:t>Национальные рекомендации </a:t>
            </a:r>
            <a:endParaRPr/>
          </a:p>
          <a:p>
            <a:pPr algn="ctr">
              <a:defRPr/>
            </a:pPr>
            <a:r>
              <a:rPr lang="ru-RU" i="1">
                <a:solidFill>
                  <a:prstClr val="black"/>
                </a:solidFill>
                <a:cs typeface="Arial"/>
              </a:rPr>
              <a:t>«Кардиоваскулярная профилактика 2017»</a:t>
            </a:r>
            <a:endParaRPr/>
          </a:p>
          <a:p>
            <a:pPr algn="ctr">
              <a:defRPr/>
            </a:pPr>
            <a:r>
              <a:rPr lang="ru-RU" sz="1400" i="1">
                <a:solidFill>
                  <a:prstClr val="black"/>
                </a:solidFill>
                <a:cs typeface="Arial"/>
              </a:rPr>
              <a:t> </a:t>
            </a:r>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w="http://schemas.openxmlformats.org/wordprocessingml/2006/main" xmlns:m="http://schemas.openxmlformats.org/officeDocument/2006/math" xmlns="">
      <p:transition spd="slow" advClick="1">
        <p:wedg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79512" y="44624"/>
            <a:ext cx="8424936" cy="830997"/>
          </a:xfrm>
          <a:prstGeom prst="rect">
            <a:avLst/>
          </a:prstGeom>
        </p:spPr>
        <p:txBody>
          <a:bodyPr wrap="square">
            <a:spAutoFit/>
          </a:bodyPr>
          <a:lstStyle/>
          <a:p>
            <a:pPr>
              <a:defRPr/>
            </a:pPr>
            <a:r>
              <a:rPr lang="ru-RU" sz="2400" b="1">
                <a:solidFill>
                  <a:schemeClr val="accent5">
                    <a:lumMod val="75000"/>
                  </a:schemeClr>
                </a:solidFill>
              </a:rPr>
              <a:t>Диета снижает уровень холестерина довольно слабо, поэтому… </a:t>
            </a:r>
            <a:endParaRPr lang="ru-RU" sz="2400">
              <a:solidFill>
                <a:schemeClr val="accent5">
                  <a:lumMod val="75000"/>
                </a:schemeClr>
              </a:solidFill>
            </a:endParaRPr>
          </a:p>
        </p:txBody>
      </p:sp>
      <p:sp>
        <p:nvSpPr>
          <p:cNvPr id="5" name="TextBox 7"/>
          <p:cNvSpPr>
            <a:spLocks/>
          </p:cNvSpPr>
          <p:nvPr/>
        </p:nvSpPr>
        <p:spPr bwMode="auto">
          <a:xfrm>
            <a:off x="1873976" y="4437112"/>
            <a:ext cx="6517232" cy="1631216"/>
          </a:xfrm>
          <a:prstGeom prst="rect">
            <a:avLst/>
          </a:prstGeom>
          <a:noFill/>
        </p:spPr>
        <p:txBody>
          <a:bodyPr wrap="square" rtlCol="0">
            <a:spAutoFit/>
          </a:bodyPr>
          <a:lstStyle/>
          <a:p>
            <a:pPr>
              <a:spcAft>
                <a:spcPts val="1200"/>
              </a:spcAft>
              <a:defRPr/>
            </a:pPr>
            <a:r>
              <a:rPr lang="ru-RU">
                <a:solidFill>
                  <a:schemeClr val="accent6">
                    <a:lumMod val="75000"/>
                  </a:schemeClr>
                </a:solidFill>
              </a:rPr>
              <a:t> </a:t>
            </a:r>
            <a:r>
              <a:rPr lang="ru-RU"/>
              <a:t>В целом статины хорошо переносятся и безопасны </a:t>
            </a:r>
            <a:endParaRPr/>
          </a:p>
          <a:p>
            <a:pPr>
              <a:spcAft>
                <a:spcPts val="1200"/>
              </a:spcAft>
              <a:defRPr/>
            </a:pPr>
            <a:r>
              <a:rPr lang="ru-RU">
                <a:solidFill>
                  <a:srgbClr val="F79646">
                    <a:lumMod val="75000"/>
                  </a:srgbClr>
                </a:solidFill>
              </a:rPr>
              <a:t> </a:t>
            </a:r>
            <a:r>
              <a:rPr lang="ru-RU"/>
              <a:t>В редких случаях при приеме статинов  возможны повышение уровня ферментов печени и боли в мышцах, так что при их приеме понадобится периодически сдавать анализ крови.</a:t>
            </a:r>
          </a:p>
        </p:txBody>
      </p:sp>
      <p:pic>
        <p:nvPicPr>
          <p:cNvPr id="6" name="Picture 4"/>
          <p:cNvPicPr>
            <a:picLocks noChangeAspect="1" noChangeArrowheads="1"/>
          </p:cNvPicPr>
          <p:nvPr/>
        </p:nvPicPr>
        <p:blipFill>
          <a:blip r:embed="rId2"/>
          <a:stretch/>
        </p:blipFill>
        <p:spPr bwMode="auto">
          <a:xfrm>
            <a:off x="128814" y="4544390"/>
            <a:ext cx="1742378" cy="1124744"/>
          </a:xfrm>
          <a:prstGeom prst="rect">
            <a:avLst/>
          </a:prstGeom>
          <a:noFill/>
          <a:ln w="9525">
            <a:noFill/>
            <a:miter lim="800000"/>
            <a:headEnd/>
            <a:tailEnd/>
          </a:ln>
        </p:spPr>
      </p:pic>
      <p:sp>
        <p:nvSpPr>
          <p:cNvPr id="7" name="Прямоугольник 9"/>
          <p:cNvSpPr/>
          <p:nvPr/>
        </p:nvSpPr>
        <p:spPr bwMode="auto">
          <a:xfrm>
            <a:off x="364409" y="1011157"/>
            <a:ext cx="8452213" cy="3539430"/>
          </a:xfrm>
          <a:prstGeom prst="rect">
            <a:avLst/>
          </a:prstGeom>
        </p:spPr>
        <p:txBody>
          <a:bodyPr wrap="square">
            <a:spAutoFit/>
          </a:bodyPr>
          <a:lstStyle/>
          <a:p>
            <a:pPr>
              <a:defRPr/>
            </a:pPr>
            <a:r>
              <a:rPr lang="ru-RU" sz="2000" b="1"/>
              <a:t>Большинству людей с </a:t>
            </a:r>
            <a:r>
              <a:rPr lang="ru-RU" sz="2000" b="1">
                <a:solidFill>
                  <a:srgbClr val="FF0000"/>
                </a:solidFill>
              </a:rPr>
              <a:t>ишемической болезнью сердца</a:t>
            </a:r>
            <a:r>
              <a:rPr lang="ru-RU" sz="2000" b="1"/>
              <a:t>, </a:t>
            </a:r>
            <a:r>
              <a:rPr lang="ru-RU" sz="2000" b="1">
                <a:solidFill>
                  <a:srgbClr val="FF0000"/>
                </a:solidFill>
              </a:rPr>
              <a:t>высоким</a:t>
            </a:r>
            <a:r>
              <a:rPr lang="ru-RU" sz="2000" b="1"/>
              <a:t> и </a:t>
            </a:r>
            <a:r>
              <a:rPr lang="ru-RU" sz="2000" b="1">
                <a:solidFill>
                  <a:srgbClr val="FF0000"/>
                </a:solidFill>
              </a:rPr>
              <a:t>очень высоким сердечно-сосудистым риском </a:t>
            </a:r>
            <a:r>
              <a:rPr lang="ru-RU" sz="2000" b="1"/>
              <a:t>врачи назначают снижающие холестерин препараты</a:t>
            </a:r>
            <a:endParaRPr/>
          </a:p>
          <a:p>
            <a:pPr>
              <a:defRPr/>
            </a:pPr>
            <a:endParaRPr lang="ru-RU" b="1"/>
          </a:p>
          <a:p>
            <a:pPr>
              <a:spcAft>
                <a:spcPts val="1200"/>
              </a:spcAft>
              <a:defRPr/>
            </a:pPr>
            <a:r>
              <a:rPr lang="ru-RU">
                <a:solidFill>
                  <a:schemeClr val="accent6">
                    <a:lumMod val="75000"/>
                  </a:schemeClr>
                </a:solidFill>
              </a:rPr>
              <a:t></a:t>
            </a:r>
            <a:r>
              <a:rPr lang="ru-RU"/>
              <a:t> Наиболее часто на практике назначаются препараты из класса </a:t>
            </a:r>
            <a:r>
              <a:rPr lang="ru-RU" b="1"/>
              <a:t>статинов</a:t>
            </a:r>
            <a:r>
              <a:rPr lang="ru-RU"/>
              <a:t> – аторвастатин, розувастатин, симвастатин и т.д. </a:t>
            </a:r>
            <a:endParaRPr/>
          </a:p>
          <a:p>
            <a:pPr>
              <a:spcAft>
                <a:spcPts val="1200"/>
              </a:spcAft>
              <a:defRPr/>
            </a:pPr>
            <a:r>
              <a:rPr lang="ru-RU">
                <a:solidFill>
                  <a:srgbClr val="F79646">
                    <a:lumMod val="75000"/>
                  </a:srgbClr>
                </a:solidFill>
              </a:rPr>
              <a:t> </a:t>
            </a:r>
            <a:r>
              <a:rPr lang="ru-RU"/>
              <a:t>В основном статины снижают «плохой» холестерин (ХС ЛНП), а также немного повышают «хороший» холестерин (ХС ЛВП) и снижают триглицериды </a:t>
            </a:r>
            <a:endParaRPr/>
          </a:p>
          <a:p>
            <a:pPr>
              <a:spcAft>
                <a:spcPts val="1200"/>
              </a:spcAft>
              <a:defRPr/>
            </a:pPr>
            <a:r>
              <a:rPr lang="ru-RU">
                <a:solidFill>
                  <a:srgbClr val="F79646">
                    <a:lumMod val="75000"/>
                  </a:srgbClr>
                </a:solidFill>
              </a:rPr>
              <a:t> </a:t>
            </a:r>
            <a:r>
              <a:rPr lang="ru-RU"/>
              <a:t>Если Вам был назначен такой препарат, его надо принимать постоянно и ни в коем случае не отменять самостоятельно, даже если достигнутый уровень холестерина кажется Вам низким</a:t>
            </a:r>
            <a:r>
              <a:rPr lang="ru-RU">
                <a:solidFill>
                  <a:srgbClr val="F79646">
                    <a:lumMod val="75000"/>
                  </a:srgbClr>
                </a:solidFill>
              </a:rPr>
              <a:t> </a:t>
            </a:r>
            <a:endParaRPr lang="ru-RU"/>
          </a:p>
        </p:txBody>
      </p:sp>
      <p:pic>
        <p:nvPicPr>
          <p:cNvPr id="8" name="Рисунок 11" descr="000000125.jpg"/>
          <p:cNvPicPr>
            <a:picLocks noChangeAspect="1"/>
          </p:cNvPicPr>
          <p:nvPr/>
        </p:nvPicPr>
        <p:blipFill>
          <a:blip r:embed="rId3"/>
          <a:stretch/>
        </p:blipFill>
        <p:spPr bwMode="auto">
          <a:xfrm>
            <a:off x="7596336" y="0"/>
            <a:ext cx="1475656" cy="974275"/>
          </a:xfrm>
          <a:prstGeom prst="rect">
            <a:avLst/>
          </a:prstGeom>
        </p:spPr>
      </p:pic>
      <p:sp>
        <p:nvSpPr>
          <p:cNvPr id="9" name="TextBox 12"/>
          <p:cNvSpPr>
            <a:spLocks/>
          </p:cNvSpPr>
          <p:nvPr/>
        </p:nvSpPr>
        <p:spPr bwMode="auto">
          <a:xfrm>
            <a:off x="155824" y="953362"/>
            <a:ext cx="351378" cy="707886"/>
          </a:xfrm>
          <a:prstGeom prst="rect">
            <a:avLst/>
          </a:prstGeom>
          <a:noFill/>
        </p:spPr>
        <p:txBody>
          <a:bodyPr wrap="none" rtlCol="0">
            <a:spAutoFit/>
          </a:bodyPr>
          <a:lstStyle/>
          <a:p>
            <a:pPr>
              <a:defRPr/>
            </a:pPr>
            <a:r>
              <a:rPr lang="ru-RU" sz="4000">
                <a:solidFill>
                  <a:srgbClr val="FF0000"/>
                </a:solidFill>
              </a:rPr>
              <a:t>!</a:t>
            </a:r>
            <a:endParaRPr lang="ru-RU">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0"/>
          <p:cNvSpPr/>
          <p:nvPr/>
        </p:nvSpPr>
        <p:spPr bwMode="auto">
          <a:xfrm>
            <a:off x="759080" y="3253094"/>
            <a:ext cx="7056784" cy="1938992"/>
          </a:xfrm>
          <a:prstGeom prst="rect">
            <a:avLst/>
          </a:prstGeom>
        </p:spPr>
        <p:txBody>
          <a:bodyPr wrap="square">
            <a:spAutoFit/>
          </a:bodyPr>
          <a:lstStyle/>
          <a:p>
            <a:pPr marL="342900" indent="-342900">
              <a:buClr>
                <a:srgbClr val="FF0000"/>
              </a:buClr>
              <a:buFont typeface="+mj-lt"/>
              <a:buAutoNum type="arabicPeriod"/>
              <a:defRPr/>
            </a:pPr>
            <a:r>
              <a:rPr lang="ru-RU" sz="2400"/>
              <a:t>&lt; 5,6 ммоль/л, если для анализа использовалась капиллярная кровь (из пальца)</a:t>
            </a:r>
            <a:endParaRPr/>
          </a:p>
          <a:p>
            <a:pPr marL="342900" indent="-342900">
              <a:buClr>
                <a:srgbClr val="FF0000"/>
              </a:buClr>
              <a:buFont typeface="+mj-lt"/>
              <a:buAutoNum type="arabicPeriod"/>
              <a:defRPr/>
            </a:pPr>
            <a:r>
              <a:rPr lang="ru-RU" sz="2400"/>
              <a:t>&lt; 6,1 ммоль/л, если для анализа использовалась венозная кровь</a:t>
            </a:r>
          </a:p>
          <a:p>
            <a:pPr marL="342900" indent="-342900">
              <a:buClr>
                <a:srgbClr val="FF0000"/>
              </a:buClr>
              <a:buFont typeface="+mj-lt"/>
              <a:buAutoNum type="arabicPeriod"/>
              <a:defRPr/>
            </a:pPr>
            <a:r>
              <a:rPr lang="ru-RU" sz="2400"/>
              <a:t>Все перечисленное верно</a:t>
            </a:r>
            <a:endParaRPr/>
          </a:p>
        </p:txBody>
      </p:sp>
      <p:sp>
        <p:nvSpPr>
          <p:cNvPr id="5" name="TextBox 4"/>
          <p:cNvSpPr>
            <a:spLocks/>
          </p:cNvSpPr>
          <p:nvPr/>
        </p:nvSpPr>
        <p:spPr bwMode="auto">
          <a:xfrm>
            <a:off x="269823" y="181270"/>
            <a:ext cx="8964488" cy="1200329"/>
          </a:xfrm>
          <a:prstGeom prst="rect">
            <a:avLst/>
          </a:prstGeom>
          <a:noFill/>
        </p:spPr>
        <p:txBody>
          <a:bodyPr wrap="square" rtlCol="0">
            <a:spAutoFit/>
          </a:bodyPr>
          <a:lstStyle/>
          <a:p>
            <a:pPr>
              <a:defRPr/>
            </a:pPr>
            <a:r>
              <a:rPr lang="ru-RU" sz="2400" b="1">
                <a:solidFill>
                  <a:schemeClr val="accent5">
                    <a:lumMod val="50000"/>
                  </a:schemeClr>
                </a:solidFill>
              </a:rPr>
              <a:t>Сахарный диабет  – это группа заболеваний, которые характеризуются хроническим повышением уровня сахара (глюкозы) в крови. </a:t>
            </a:r>
            <a:endParaRPr/>
          </a:p>
        </p:txBody>
      </p:sp>
      <p:sp>
        <p:nvSpPr>
          <p:cNvPr id="6" name="Прямоугольник 2"/>
          <p:cNvSpPr/>
          <p:nvPr/>
        </p:nvSpPr>
        <p:spPr bwMode="auto">
          <a:xfrm>
            <a:off x="1453183" y="1381599"/>
            <a:ext cx="7422444" cy="1323439"/>
          </a:xfrm>
          <a:prstGeom prst="rect">
            <a:avLst/>
          </a:prstGeom>
        </p:spPr>
        <p:txBody>
          <a:bodyPr wrap="square">
            <a:spAutoFit/>
          </a:bodyPr>
          <a:lstStyle/>
          <a:p>
            <a:pPr lvl="0">
              <a:buClr>
                <a:srgbClr val="C00000"/>
              </a:buClr>
              <a:defRPr/>
            </a:pPr>
            <a:r>
              <a:rPr lang="ru-RU" sz="2000"/>
              <a:t>Сахарный диабет относится к наиболее мощным факторам риска инфаркта миокарда и других  сердечно-сосудистых заболеваний, так что большинство пациентов с СД относится к категориям </a:t>
            </a:r>
            <a:r>
              <a:rPr lang="ru-RU" sz="2000">
                <a:solidFill>
                  <a:srgbClr val="FF0000"/>
                </a:solidFill>
              </a:rPr>
              <a:t>высокого </a:t>
            </a:r>
            <a:r>
              <a:rPr lang="ru-RU" sz="2000"/>
              <a:t>и</a:t>
            </a:r>
            <a:r>
              <a:rPr lang="ru-RU" sz="2000">
                <a:solidFill>
                  <a:srgbClr val="FF0000"/>
                </a:solidFill>
              </a:rPr>
              <a:t> очень высокого сердечно-сосудистого риска</a:t>
            </a:r>
            <a:endParaRPr lang="ru-RU" sz="2000"/>
          </a:p>
        </p:txBody>
      </p:sp>
      <p:sp>
        <p:nvSpPr>
          <p:cNvPr id="7" name="TextBox 6"/>
          <p:cNvSpPr>
            <a:spLocks/>
          </p:cNvSpPr>
          <p:nvPr/>
        </p:nvSpPr>
        <p:spPr bwMode="auto">
          <a:xfrm>
            <a:off x="739227" y="1204727"/>
            <a:ext cx="457064" cy="1323439"/>
          </a:xfrm>
          <a:prstGeom prst="rect">
            <a:avLst/>
          </a:prstGeom>
          <a:noFill/>
        </p:spPr>
        <p:txBody>
          <a:bodyPr wrap="square" rtlCol="0">
            <a:spAutoFit/>
          </a:bodyPr>
          <a:lstStyle/>
          <a:p>
            <a:pPr>
              <a:defRPr/>
            </a:pPr>
            <a:r>
              <a:rPr lang="ru-RU" sz="8000">
                <a:solidFill>
                  <a:srgbClr val="FF0000"/>
                </a:solidFill>
              </a:rPr>
              <a:t>!</a:t>
            </a:r>
            <a:endParaRPr lang="ru-RU" sz="4400">
              <a:solidFill>
                <a:srgbClr val="FF0000"/>
              </a:solidFill>
            </a:endParaRPr>
          </a:p>
        </p:txBody>
      </p:sp>
      <p:sp>
        <p:nvSpPr>
          <p:cNvPr id="8" name="Прямоугольник 3"/>
          <p:cNvSpPr/>
          <p:nvPr/>
        </p:nvSpPr>
        <p:spPr bwMode="auto">
          <a:xfrm>
            <a:off x="441075" y="2674403"/>
            <a:ext cx="7956858" cy="461665"/>
          </a:xfrm>
          <a:prstGeom prst="rect">
            <a:avLst/>
          </a:prstGeom>
        </p:spPr>
        <p:txBody>
          <a:bodyPr wrap="none">
            <a:spAutoFit/>
          </a:bodyPr>
          <a:lstStyle/>
          <a:p>
            <a:pPr>
              <a:defRPr/>
            </a:pPr>
            <a:r>
              <a:rPr lang="ru-RU" sz="2400" b="1">
                <a:solidFill>
                  <a:srgbClr val="00B050"/>
                </a:solidFill>
              </a:rPr>
              <a:t>Знаете ли Вы верхнюю границу нормы для сахара крови?</a:t>
            </a:r>
            <a:endParaRPr lang="ru-RU" sz="2400"/>
          </a:p>
        </p:txBody>
      </p:sp>
      <p:pic>
        <p:nvPicPr>
          <p:cNvPr id="9" name="Picture 2" descr="http://im3-tub-ru.yandex.net/i?id=b3c0e78e7bc39b82bbc29caab0890124-59-144&amp;n=21"/>
          <p:cNvPicPr>
            <a:picLocks noChangeAspect="1" noChangeArrowheads="1"/>
          </p:cNvPicPr>
          <p:nvPr/>
        </p:nvPicPr>
        <p:blipFill>
          <a:blip r:embed="rId2"/>
          <a:stretch/>
        </p:blipFill>
        <p:spPr bwMode="auto">
          <a:xfrm>
            <a:off x="6632278" y="4956181"/>
            <a:ext cx="2367172" cy="1585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332591" y="260648"/>
            <a:ext cx="8364422"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just">
              <a:spcBef>
                <a:spcPts val="0"/>
              </a:spcBef>
              <a:spcAft>
                <a:spcPts val="0"/>
              </a:spcAft>
              <a:defRPr/>
            </a:pPr>
            <a:r>
              <a:rPr lang="ru-RU" sz="2400" b="1">
                <a:solidFill>
                  <a:srgbClr val="4BACC6">
                    <a:lumMod val="50000"/>
                  </a:srgbClr>
                </a:solidFill>
                <a:ea typeface="Times New Roman"/>
                <a:cs typeface="Arial"/>
              </a:rPr>
              <a:t>Какие самые важные признаки инфаркта миокарда, при которых необходимо вызвать Скорую помощь?</a:t>
            </a:r>
            <a:endParaRPr lang="ru-RU" sz="2400">
              <a:solidFill>
                <a:srgbClr val="4BACC6">
                  <a:lumMod val="50000"/>
                </a:srgbClr>
              </a:solidFill>
              <a:ea typeface="Times New Roman"/>
              <a:cs typeface="Arial"/>
            </a:endParaRPr>
          </a:p>
        </p:txBody>
      </p:sp>
      <p:sp>
        <p:nvSpPr>
          <p:cNvPr id="5" name="Прямоугольник 5"/>
          <p:cNvSpPr/>
          <p:nvPr/>
        </p:nvSpPr>
        <p:spPr bwMode="auto">
          <a:xfrm>
            <a:off x="529433" y="1628800"/>
            <a:ext cx="7416824" cy="3431709"/>
          </a:xfrm>
          <a:prstGeom prst="rect">
            <a:avLst/>
          </a:prstGeom>
        </p:spPr>
        <p:txBody>
          <a:bodyPr wrap="square">
            <a:spAutoFit/>
          </a:bodyPr>
          <a:lstStyle/>
          <a:p>
            <a:pPr marL="514350" indent="-514350">
              <a:spcAft>
                <a:spcPts val="600"/>
              </a:spcAft>
              <a:buClr>
                <a:srgbClr val="FF0000"/>
              </a:buClr>
              <a:buFont typeface="+mj-lt"/>
              <a:buAutoNum type="arabicPeriod"/>
              <a:defRPr/>
            </a:pPr>
            <a:r>
              <a:rPr lang="ru-RU" sz="2400">
                <a:solidFill>
                  <a:prstClr val="black"/>
                </a:solidFill>
              </a:rPr>
              <a:t>Боль за грудиной или в левой половине грудной клетки, отдающая в нижнюю челюсть, левую руку, спину </a:t>
            </a:r>
            <a:endParaRPr/>
          </a:p>
          <a:p>
            <a:pPr marL="514350" indent="-514350">
              <a:spcAft>
                <a:spcPts val="600"/>
              </a:spcAft>
              <a:buClr>
                <a:srgbClr val="FF0000"/>
              </a:buClr>
              <a:buFont typeface="+mj-lt"/>
              <a:buAutoNum type="arabicPeriod"/>
              <a:defRPr/>
            </a:pPr>
            <a:r>
              <a:rPr lang="ru-RU" sz="2400">
                <a:solidFill>
                  <a:prstClr val="black"/>
                </a:solidFill>
              </a:rPr>
              <a:t>Холодный пот</a:t>
            </a:r>
            <a:endParaRPr/>
          </a:p>
          <a:p>
            <a:pPr marL="514350" indent="-514350">
              <a:spcAft>
                <a:spcPts val="600"/>
              </a:spcAft>
              <a:buClr>
                <a:srgbClr val="FF0000"/>
              </a:buClr>
              <a:buFont typeface="+mj-lt"/>
              <a:buAutoNum type="arabicPeriod"/>
              <a:defRPr/>
            </a:pPr>
            <a:r>
              <a:rPr lang="ru-RU" sz="2400">
                <a:solidFill>
                  <a:prstClr val="black"/>
                </a:solidFill>
              </a:rPr>
              <a:t>Чувство страха</a:t>
            </a:r>
            <a:endParaRPr/>
          </a:p>
          <a:p>
            <a:pPr marL="514350" indent="-514350">
              <a:spcAft>
                <a:spcPts val="600"/>
              </a:spcAft>
              <a:buClr>
                <a:srgbClr val="FF0000"/>
              </a:buClr>
              <a:buFont typeface="+mj-lt"/>
              <a:buAutoNum type="arabicPeriod"/>
              <a:defRPr/>
            </a:pPr>
            <a:r>
              <a:rPr lang="ru-RU" sz="2400">
                <a:solidFill>
                  <a:prstClr val="black"/>
                </a:solidFill>
              </a:rPr>
              <a:t>Чувство нехватки воздуха, одышка</a:t>
            </a:r>
            <a:endParaRPr/>
          </a:p>
          <a:p>
            <a:pPr marL="514350" indent="-514350">
              <a:spcAft>
                <a:spcPts val="600"/>
              </a:spcAft>
              <a:buClr>
                <a:srgbClr val="FF0000"/>
              </a:buClr>
              <a:buFont typeface="+mj-lt"/>
              <a:buAutoNum type="arabicPeriod"/>
              <a:defRPr/>
            </a:pPr>
            <a:r>
              <a:rPr lang="ru-RU" sz="2400">
                <a:solidFill>
                  <a:prstClr val="black"/>
                </a:solidFill>
              </a:rPr>
              <a:t>Боль в животе, рвота (относительно редко)</a:t>
            </a:r>
            <a:endParaRPr/>
          </a:p>
          <a:p>
            <a:pPr marL="514350" indent="-514350">
              <a:spcAft>
                <a:spcPts val="600"/>
              </a:spcAft>
              <a:buClr>
                <a:srgbClr val="FF0000"/>
              </a:buClr>
              <a:buFont typeface="+mj-lt"/>
              <a:buAutoNum type="arabicPeriod"/>
              <a:defRPr/>
            </a:pPr>
            <a:r>
              <a:rPr lang="ru-RU" sz="2400" b="1">
                <a:solidFill>
                  <a:srgbClr val="C00000"/>
                </a:solidFill>
              </a:rPr>
              <a:t>Все перечисленное верно</a:t>
            </a:r>
            <a:endParaRPr/>
          </a:p>
        </p:txBody>
      </p:sp>
      <p:pic>
        <p:nvPicPr>
          <p:cNvPr id="6" name="Picture 2" descr="Картинки по запросу больной с инфарктом миокарда"/>
          <p:cNvPicPr>
            <a:picLocks noChangeAspect="1" noChangeArrowheads="1"/>
          </p:cNvPicPr>
          <p:nvPr/>
        </p:nvPicPr>
        <p:blipFill>
          <a:blip r:embed="rId2"/>
          <a:stretch/>
        </p:blipFill>
        <p:spPr bwMode="auto">
          <a:xfrm>
            <a:off x="6516216" y="4941168"/>
            <a:ext cx="2376264" cy="1575567"/>
          </a:xfrm>
          <a:prstGeom prst="rect">
            <a:avLst/>
          </a:prstGeom>
          <a:noFill/>
        </p:spPr>
      </p:pic>
      <p:sp>
        <p:nvSpPr>
          <p:cNvPr id="7" name="Прямоугольник 6"/>
          <p:cNvSpPr/>
          <p:nvPr/>
        </p:nvSpPr>
        <p:spPr bwMode="auto">
          <a:xfrm>
            <a:off x="510738" y="1307669"/>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10"/>
          <p:cNvSpPr/>
          <p:nvPr/>
        </p:nvSpPr>
        <p:spPr bwMode="auto">
          <a:xfrm>
            <a:off x="759080" y="3253094"/>
            <a:ext cx="7056784" cy="1938992"/>
          </a:xfrm>
          <a:prstGeom prst="rect">
            <a:avLst/>
          </a:prstGeom>
        </p:spPr>
        <p:txBody>
          <a:bodyPr wrap="square">
            <a:spAutoFit/>
          </a:bodyPr>
          <a:lstStyle/>
          <a:p>
            <a:pPr marL="342900" indent="-342900">
              <a:buClr>
                <a:srgbClr val="FF0000"/>
              </a:buClr>
              <a:buFont typeface="+mj-lt"/>
              <a:buAutoNum type="arabicPeriod"/>
              <a:defRPr/>
            </a:pPr>
            <a:r>
              <a:rPr lang="ru-RU" sz="2400">
                <a:solidFill>
                  <a:prstClr val="black"/>
                </a:solidFill>
              </a:rPr>
              <a:t>&lt; 5,6 ммоль/л, если для анализа использовалась капиллярная кровь (из пальца)</a:t>
            </a:r>
            <a:endParaRPr/>
          </a:p>
          <a:p>
            <a:pPr marL="342900" indent="-342900">
              <a:buClr>
                <a:srgbClr val="FF0000"/>
              </a:buClr>
              <a:buFont typeface="+mj-lt"/>
              <a:buAutoNum type="arabicPeriod"/>
              <a:defRPr/>
            </a:pPr>
            <a:r>
              <a:rPr lang="ru-RU" sz="2400">
                <a:solidFill>
                  <a:prstClr val="black"/>
                </a:solidFill>
              </a:rPr>
              <a:t>&lt; 6,1 ммоль/л, если для анализа использовалась венозная кровь</a:t>
            </a:r>
          </a:p>
          <a:p>
            <a:pPr marL="342900" indent="-342900">
              <a:buClr>
                <a:srgbClr val="FF0000"/>
              </a:buClr>
              <a:buFont typeface="+mj-lt"/>
              <a:buAutoNum type="arabicPeriod"/>
              <a:defRPr/>
            </a:pPr>
            <a:r>
              <a:rPr lang="ru-RU" sz="2400" b="1">
                <a:solidFill>
                  <a:srgbClr val="C00000"/>
                </a:solidFill>
              </a:rPr>
              <a:t>Все перечисленное верно</a:t>
            </a:r>
            <a:endParaRPr/>
          </a:p>
        </p:txBody>
      </p:sp>
      <p:sp>
        <p:nvSpPr>
          <p:cNvPr id="5" name="TextBox 4"/>
          <p:cNvSpPr>
            <a:spLocks/>
          </p:cNvSpPr>
          <p:nvPr/>
        </p:nvSpPr>
        <p:spPr bwMode="auto">
          <a:xfrm>
            <a:off x="269823" y="181270"/>
            <a:ext cx="8964488" cy="1200329"/>
          </a:xfrm>
          <a:prstGeom prst="rect">
            <a:avLst/>
          </a:prstGeom>
          <a:noFill/>
        </p:spPr>
        <p:txBody>
          <a:bodyPr wrap="square" rtlCol="0">
            <a:spAutoFit/>
          </a:bodyPr>
          <a:lstStyle/>
          <a:p>
            <a:pPr>
              <a:defRPr/>
            </a:pPr>
            <a:r>
              <a:rPr lang="ru-RU" sz="2400" b="1">
                <a:solidFill>
                  <a:srgbClr val="4BACC6">
                    <a:lumMod val="50000"/>
                  </a:srgbClr>
                </a:solidFill>
              </a:rPr>
              <a:t>Сахарный диабет  – это группа заболеваний, которые характеризуются хроническим повышением уровня сахара (глюкозы) в крови. </a:t>
            </a:r>
            <a:endParaRPr/>
          </a:p>
        </p:txBody>
      </p:sp>
      <p:sp>
        <p:nvSpPr>
          <p:cNvPr id="6" name="Прямоугольник 2"/>
          <p:cNvSpPr/>
          <p:nvPr/>
        </p:nvSpPr>
        <p:spPr bwMode="auto">
          <a:xfrm>
            <a:off x="1453183" y="1381599"/>
            <a:ext cx="7422444" cy="1323439"/>
          </a:xfrm>
          <a:prstGeom prst="rect">
            <a:avLst/>
          </a:prstGeom>
        </p:spPr>
        <p:txBody>
          <a:bodyPr wrap="square">
            <a:spAutoFit/>
          </a:bodyPr>
          <a:lstStyle/>
          <a:p>
            <a:pPr>
              <a:buClr>
                <a:srgbClr val="C00000"/>
              </a:buClr>
              <a:defRPr/>
            </a:pPr>
            <a:r>
              <a:rPr lang="ru-RU" sz="2000">
                <a:solidFill>
                  <a:prstClr val="black"/>
                </a:solidFill>
              </a:rPr>
              <a:t>Сахарный диабет относится к наиболее мощным факторам риска инфаркта миокарда и других  сердечно-сосудистых заболеваний, так что большинство пациентов с СД относится к категориям </a:t>
            </a:r>
            <a:r>
              <a:rPr lang="ru-RU" sz="2000">
                <a:solidFill>
                  <a:srgbClr val="FF0000"/>
                </a:solidFill>
              </a:rPr>
              <a:t>высокого </a:t>
            </a:r>
            <a:r>
              <a:rPr lang="ru-RU" sz="2000">
                <a:solidFill>
                  <a:prstClr val="black"/>
                </a:solidFill>
              </a:rPr>
              <a:t>и</a:t>
            </a:r>
            <a:r>
              <a:rPr lang="ru-RU" sz="2000">
                <a:solidFill>
                  <a:srgbClr val="FF0000"/>
                </a:solidFill>
              </a:rPr>
              <a:t> очень высокого сердечно-сосудистого риска</a:t>
            </a:r>
            <a:endParaRPr lang="ru-RU" sz="2000">
              <a:solidFill>
                <a:prstClr val="black"/>
              </a:solidFill>
            </a:endParaRPr>
          </a:p>
        </p:txBody>
      </p:sp>
      <p:sp>
        <p:nvSpPr>
          <p:cNvPr id="7" name="TextBox 6"/>
          <p:cNvSpPr>
            <a:spLocks/>
          </p:cNvSpPr>
          <p:nvPr/>
        </p:nvSpPr>
        <p:spPr bwMode="auto">
          <a:xfrm>
            <a:off x="739227" y="1204727"/>
            <a:ext cx="457064" cy="1323439"/>
          </a:xfrm>
          <a:prstGeom prst="rect">
            <a:avLst/>
          </a:prstGeom>
          <a:noFill/>
        </p:spPr>
        <p:txBody>
          <a:bodyPr wrap="square" rtlCol="0">
            <a:spAutoFit/>
          </a:bodyPr>
          <a:lstStyle/>
          <a:p>
            <a:pPr>
              <a:defRPr/>
            </a:pPr>
            <a:r>
              <a:rPr lang="ru-RU" sz="8000">
                <a:solidFill>
                  <a:srgbClr val="FF0000"/>
                </a:solidFill>
              </a:rPr>
              <a:t>!</a:t>
            </a:r>
            <a:endParaRPr lang="ru-RU" sz="4400">
              <a:solidFill>
                <a:srgbClr val="FF0000"/>
              </a:solidFill>
            </a:endParaRPr>
          </a:p>
        </p:txBody>
      </p:sp>
      <p:sp>
        <p:nvSpPr>
          <p:cNvPr id="8" name="Прямоугольник 3"/>
          <p:cNvSpPr/>
          <p:nvPr/>
        </p:nvSpPr>
        <p:spPr bwMode="auto">
          <a:xfrm>
            <a:off x="441075" y="2674403"/>
            <a:ext cx="7956858" cy="461665"/>
          </a:xfrm>
          <a:prstGeom prst="rect">
            <a:avLst/>
          </a:prstGeom>
        </p:spPr>
        <p:txBody>
          <a:bodyPr wrap="none">
            <a:spAutoFit/>
          </a:bodyPr>
          <a:lstStyle/>
          <a:p>
            <a:pPr>
              <a:defRPr/>
            </a:pPr>
            <a:r>
              <a:rPr lang="ru-RU" sz="2400" b="1">
                <a:solidFill>
                  <a:srgbClr val="00B050"/>
                </a:solidFill>
              </a:rPr>
              <a:t>Знаете ли Вы верхнюю границу нормы для сахара крови?</a:t>
            </a:r>
            <a:endParaRPr lang="ru-RU" sz="2400">
              <a:solidFill>
                <a:prstClr val="black"/>
              </a:solidFill>
            </a:endParaRPr>
          </a:p>
        </p:txBody>
      </p:sp>
      <p:pic>
        <p:nvPicPr>
          <p:cNvPr id="9" name="Picture 2" descr="http://im3-tub-ru.yandex.net/i?id=b3c0e78e7bc39b82bbc29caab0890124-59-144&amp;n=21"/>
          <p:cNvPicPr>
            <a:picLocks noChangeAspect="1" noChangeArrowheads="1"/>
          </p:cNvPicPr>
          <p:nvPr/>
        </p:nvPicPr>
        <p:blipFill>
          <a:blip r:embed="rId2"/>
          <a:stretch/>
        </p:blipFill>
        <p:spPr bwMode="auto">
          <a:xfrm>
            <a:off x="6632278" y="4956181"/>
            <a:ext cx="2367172" cy="1585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3"/>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p>
            <a:pPr>
              <a:defRPr/>
            </a:pPr>
            <a:endParaRPr lang="ru-RU"/>
          </a:p>
        </p:txBody>
      </p:sp>
      <p:sp>
        <p:nvSpPr>
          <p:cNvPr id="5" name="Text Box 5"/>
          <p:cNvSpPr>
            <a:spLocks/>
          </p:cNvSpPr>
          <p:nvPr/>
        </p:nvSpPr>
        <p:spPr bwMode="auto">
          <a:xfrm>
            <a:off x="552175" y="1272534"/>
            <a:ext cx="8028537" cy="5355312"/>
          </a:xfrm>
          <a:prstGeom prst="rect">
            <a:avLst/>
          </a:prstGeom>
          <a:noFill/>
          <a:ln>
            <a:noFill/>
          </a:ln>
        </p:spPr>
        <p:txBody>
          <a:bodyPr wrap="square">
            <a:spAutoFit/>
          </a:bodyPr>
          <a:lstStyle/>
          <a:p>
            <a:pPr algn="l">
              <a:defRPr/>
            </a:pPr>
            <a:r>
              <a:rPr lang="ru-RU" b="1" i="1">
                <a:solidFill>
                  <a:schemeClr val="accent6">
                    <a:lumMod val="75000"/>
                  </a:schemeClr>
                </a:solidFill>
              </a:rPr>
              <a:t>Сахар крови и гликированный гемоглобин: </a:t>
            </a:r>
          </a:p>
          <a:p>
            <a:pPr algn="l">
              <a:defRPr/>
            </a:pPr>
            <a:r>
              <a:rPr lang="ru-RU"/>
              <a:t>В настоящее время не существует единого целевого уровня гликированного гемоглобина, который подходил бы всем пациентам. Цели лечения зависят от возраста пациента, наличия осложнений и риска чрезмерного снижения сахара в крови.</a:t>
            </a:r>
            <a:endParaRPr/>
          </a:p>
          <a:p>
            <a:pPr algn="l">
              <a:defRPr/>
            </a:pPr>
            <a:r>
              <a:rPr lang="ru-RU" b="1">
                <a:solidFill>
                  <a:schemeClr val="accent6">
                    <a:lumMod val="75000"/>
                  </a:schemeClr>
                </a:solidFill>
              </a:rPr>
              <a:t>У большинства людей среднего возраста целевой уровень гликированного гемоглобина должен быть &lt;  7%</a:t>
            </a:r>
          </a:p>
          <a:p>
            <a:pPr algn="l">
              <a:defRPr/>
            </a:pPr>
            <a:endParaRPr lang="ru-RU" b="1">
              <a:solidFill>
                <a:schemeClr val="accent6">
                  <a:lumMod val="75000"/>
                </a:schemeClr>
              </a:solidFill>
            </a:endParaRPr>
          </a:p>
          <a:p>
            <a:pPr>
              <a:defRPr/>
            </a:pPr>
            <a:r>
              <a:rPr lang="ru-RU"/>
              <a:t>Этому соответствуют следующие значения сахара крови при самоконтроле:      </a:t>
            </a:r>
            <a:r>
              <a:rPr lang="ru-RU" b="1">
                <a:solidFill>
                  <a:srgbClr val="C00000"/>
                </a:solidFill>
              </a:rPr>
              <a:t>     </a:t>
            </a:r>
            <a:endParaRPr/>
          </a:p>
          <a:p>
            <a:pPr>
              <a:defRPr/>
            </a:pPr>
            <a:r>
              <a:rPr lang="ru-RU" b="1">
                <a:solidFill>
                  <a:schemeClr val="accent6">
                    <a:lumMod val="75000"/>
                  </a:schemeClr>
                </a:solidFill>
              </a:rPr>
              <a:t>                                                      Натощак: </a:t>
            </a:r>
            <a:r>
              <a:rPr lang="en-US" b="1">
                <a:solidFill>
                  <a:schemeClr val="accent6">
                    <a:lumMod val="75000"/>
                  </a:schemeClr>
                </a:solidFill>
              </a:rPr>
              <a:t>&lt;</a:t>
            </a:r>
            <a:r>
              <a:rPr lang="ru-RU" b="1">
                <a:solidFill>
                  <a:schemeClr val="accent6">
                    <a:lumMod val="75000"/>
                  </a:schemeClr>
                </a:solidFill>
              </a:rPr>
              <a:t> 7,0 ммоль/л</a:t>
            </a:r>
          </a:p>
          <a:p>
            <a:pPr algn="l">
              <a:defRPr/>
            </a:pPr>
            <a:r>
              <a:rPr lang="ru-RU" b="1">
                <a:solidFill>
                  <a:schemeClr val="accent6">
                    <a:lumMod val="75000"/>
                  </a:schemeClr>
                </a:solidFill>
              </a:rPr>
              <a:t>                           Через 2 часа после еды: </a:t>
            </a:r>
            <a:r>
              <a:rPr lang="en-US" b="1">
                <a:solidFill>
                  <a:schemeClr val="accent6">
                    <a:lumMod val="75000"/>
                  </a:schemeClr>
                </a:solidFill>
              </a:rPr>
              <a:t>&lt;</a:t>
            </a:r>
            <a:r>
              <a:rPr lang="ru-RU" b="1">
                <a:solidFill>
                  <a:schemeClr val="accent6">
                    <a:lumMod val="75000"/>
                  </a:schemeClr>
                </a:solidFill>
              </a:rPr>
              <a:t> 9,0 ммоль/л </a:t>
            </a:r>
            <a:endParaRPr/>
          </a:p>
          <a:p>
            <a:pPr algn="l">
              <a:defRPr/>
            </a:pPr>
            <a:endParaRPr lang="ru-RU" b="1">
              <a:solidFill>
                <a:schemeClr val="accent6">
                  <a:lumMod val="75000"/>
                </a:schemeClr>
              </a:solidFill>
            </a:endParaRPr>
          </a:p>
          <a:p>
            <a:pPr algn="l">
              <a:defRPr/>
            </a:pPr>
            <a:r>
              <a:rPr lang="ru-RU" b="1" i="1">
                <a:solidFill>
                  <a:srgbClr val="006600"/>
                </a:solidFill>
              </a:rPr>
              <a:t>Артериальное давление:</a:t>
            </a:r>
          </a:p>
          <a:p>
            <a:pPr algn="l">
              <a:defRPr/>
            </a:pPr>
            <a:r>
              <a:rPr lang="ru-RU"/>
              <a:t>АД</a:t>
            </a:r>
            <a:r>
              <a:rPr lang="ru-RU" b="1"/>
              <a:t> &lt;  140/85 мм рт. ст.</a:t>
            </a:r>
            <a:endParaRPr/>
          </a:p>
          <a:p>
            <a:pPr algn="l">
              <a:defRPr/>
            </a:pPr>
            <a:endParaRPr lang="ru-RU"/>
          </a:p>
          <a:p>
            <a:pPr>
              <a:defRPr/>
            </a:pPr>
            <a:r>
              <a:rPr lang="ru-RU" b="1" i="1">
                <a:solidFill>
                  <a:srgbClr val="006600"/>
                </a:solidFill>
              </a:rPr>
              <a:t>Липиды крови:</a:t>
            </a:r>
            <a:endParaRPr lang="ru-RU"/>
          </a:p>
          <a:p>
            <a:pPr algn="l">
              <a:defRPr/>
            </a:pPr>
            <a:r>
              <a:rPr lang="ru-RU"/>
              <a:t>Холестерин ЛНП</a:t>
            </a:r>
            <a:r>
              <a:rPr lang="ru-RU" b="1"/>
              <a:t> &lt;2,5 ммоль/л </a:t>
            </a:r>
          </a:p>
          <a:p>
            <a:pPr algn="l">
              <a:defRPr/>
            </a:pPr>
            <a:r>
              <a:rPr lang="ru-RU" b="1"/>
              <a:t>                          </a:t>
            </a:r>
            <a:r>
              <a:rPr lang="ru-RU"/>
              <a:t>или </a:t>
            </a:r>
            <a:r>
              <a:rPr lang="en-US" b="1"/>
              <a:t>&lt;</a:t>
            </a:r>
            <a:r>
              <a:rPr lang="ru-RU" b="1"/>
              <a:t>1,8 ммоль/л </a:t>
            </a:r>
            <a:r>
              <a:rPr lang="ru-RU"/>
              <a:t>при наличии </a:t>
            </a:r>
            <a:endParaRPr/>
          </a:p>
          <a:p>
            <a:pPr algn="l">
              <a:defRPr/>
            </a:pPr>
            <a:r>
              <a:rPr lang="ru-RU"/>
              <a:t>                          протеинурии</a:t>
            </a:r>
          </a:p>
        </p:txBody>
      </p:sp>
      <p:pic>
        <p:nvPicPr>
          <p:cNvPr id="6" name="Picture 12" descr="glucose_meter-300x200"/>
          <p:cNvPicPr>
            <a:picLocks noChangeAspect="1" noChangeArrowheads="1"/>
          </p:cNvPicPr>
          <p:nvPr/>
        </p:nvPicPr>
        <p:blipFill>
          <a:blip r:embed="rId2"/>
          <a:stretch/>
        </p:blipFill>
        <p:spPr bwMode="auto">
          <a:xfrm>
            <a:off x="6286500" y="4953000"/>
            <a:ext cx="2857500" cy="1905000"/>
          </a:xfrm>
          <a:prstGeom prst="rect">
            <a:avLst/>
          </a:prstGeom>
          <a:noFill/>
        </p:spPr>
      </p:pic>
      <p:sp>
        <p:nvSpPr>
          <p:cNvPr id="7" name="Заголовок 1"/>
          <p:cNvSpPr>
            <a:spLocks noGrp="1"/>
          </p:cNvSpPr>
          <p:nvPr>
            <p:ph type="title"/>
          </p:nvPr>
        </p:nvSpPr>
        <p:spPr bwMode="auto">
          <a:xfrm>
            <a:off x="623093" y="196056"/>
            <a:ext cx="7886700" cy="989808"/>
          </a:xfrm>
        </p:spPr>
        <p:txBody>
          <a:bodyPr>
            <a:normAutofit/>
          </a:bodyPr>
          <a:lstStyle/>
          <a:p>
            <a:pPr>
              <a:defRPr/>
            </a:pPr>
            <a:r>
              <a:rPr lang="ru-RU" sz="2400" b="1">
                <a:solidFill>
                  <a:schemeClr val="accent5">
                    <a:lumMod val="50000"/>
                  </a:schemeClr>
                </a:solidFill>
              </a:rPr>
              <a:t>Целевые уровни для пациентов с сахарным диабетом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5"/>
          <p:cNvSpPr/>
          <p:nvPr/>
        </p:nvSpPr>
        <p:spPr bwMode="auto">
          <a:xfrm>
            <a:off x="388180" y="188640"/>
            <a:ext cx="8410513" cy="461665"/>
          </a:xfrm>
          <a:prstGeom prst="rect">
            <a:avLst/>
          </a:prstGeom>
        </p:spPr>
        <p:txBody>
          <a:bodyPr wrap="square">
            <a:spAutoFit/>
          </a:bodyPr>
          <a:lstStyle/>
          <a:p>
            <a:pPr>
              <a:defRPr/>
            </a:pPr>
            <a:r>
              <a:rPr lang="ru-RU" sz="2400" b="1">
                <a:solidFill>
                  <a:srgbClr val="4BACC6">
                    <a:lumMod val="50000"/>
                  </a:srgbClr>
                </a:solidFill>
              </a:rPr>
              <a:t>Психосоциальные факторы риска: стресс, тревога, депрессия</a:t>
            </a:r>
            <a:endParaRPr lang="ru-RU" sz="2400">
              <a:solidFill>
                <a:srgbClr val="4BACC6">
                  <a:lumMod val="50000"/>
                </a:srgbClr>
              </a:solidFill>
            </a:endParaRPr>
          </a:p>
        </p:txBody>
      </p:sp>
      <p:pic>
        <p:nvPicPr>
          <p:cNvPr id="5" name="Picture 2" descr="4202014stress400"/>
          <p:cNvPicPr>
            <a:picLocks noChangeAspect="1" noChangeArrowheads="1"/>
          </p:cNvPicPr>
          <p:nvPr/>
        </p:nvPicPr>
        <p:blipFill>
          <a:blip r:embed="rId2"/>
          <a:stretch/>
        </p:blipFill>
        <p:spPr bwMode="auto">
          <a:xfrm>
            <a:off x="7772657" y="5382812"/>
            <a:ext cx="1371343" cy="1412776"/>
          </a:xfrm>
          <a:prstGeom prst="rect">
            <a:avLst/>
          </a:prstGeom>
          <a:noFill/>
          <a:ln w="9525">
            <a:noFill/>
            <a:miter lim="800000"/>
            <a:headEnd/>
            <a:tailEnd/>
          </a:ln>
        </p:spPr>
      </p:pic>
      <p:sp>
        <p:nvSpPr>
          <p:cNvPr id="6" name="TextBox 8"/>
          <p:cNvSpPr>
            <a:spLocks/>
          </p:cNvSpPr>
          <p:nvPr/>
        </p:nvSpPr>
        <p:spPr bwMode="auto">
          <a:xfrm>
            <a:off x="719610" y="774936"/>
            <a:ext cx="7917421" cy="2308324"/>
          </a:xfrm>
          <a:prstGeom prst="rect">
            <a:avLst/>
          </a:prstGeom>
          <a:noFill/>
        </p:spPr>
        <p:txBody>
          <a:bodyPr wrap="square" rtlCol="0">
            <a:spAutoFit/>
          </a:bodyPr>
          <a:lstStyle/>
          <a:p>
            <a:pPr>
              <a:defRPr/>
            </a:pPr>
            <a:r>
              <a:rPr lang="ru-RU">
                <a:solidFill>
                  <a:prstClr val="black"/>
                </a:solidFill>
              </a:rPr>
              <a:t>В жизни всех нас бывают сложные ситуации. </a:t>
            </a:r>
            <a:r>
              <a:rPr lang="ru-RU" b="1">
                <a:solidFill>
                  <a:prstClr val="black"/>
                </a:solidFill>
              </a:rPr>
              <a:t>Стресс, периоды плохого настроения и тревоги </a:t>
            </a:r>
            <a:r>
              <a:rPr lang="ru-RU">
                <a:solidFill>
                  <a:prstClr val="black"/>
                </a:solidFill>
              </a:rPr>
              <a:t>– это нормальная часть жизни и естественные спутники человека.  </a:t>
            </a:r>
            <a:endParaRPr/>
          </a:p>
          <a:p>
            <a:pPr>
              <a:defRPr/>
            </a:pPr>
            <a:r>
              <a:rPr lang="ru-RU">
                <a:solidFill>
                  <a:prstClr val="black"/>
                </a:solidFill>
              </a:rPr>
              <a:t>Тем не менее, острые стрессовые ситуации и длительный хронический стресс могут вызывать медицинские проблемы, а за постоянно сниженным настроением или тревожностью могут скрываться </a:t>
            </a:r>
            <a:r>
              <a:rPr lang="ru-RU" b="1">
                <a:solidFill>
                  <a:prstClr val="black"/>
                </a:solidFill>
              </a:rPr>
              <a:t>депрессивное</a:t>
            </a:r>
            <a:r>
              <a:rPr lang="ru-RU">
                <a:solidFill>
                  <a:prstClr val="black"/>
                </a:solidFill>
              </a:rPr>
              <a:t> или </a:t>
            </a:r>
            <a:r>
              <a:rPr lang="ru-RU" b="1">
                <a:solidFill>
                  <a:prstClr val="black"/>
                </a:solidFill>
              </a:rPr>
              <a:t>тревожное расстройство</a:t>
            </a:r>
            <a:r>
              <a:rPr lang="ru-RU">
                <a:solidFill>
                  <a:prstClr val="black"/>
                </a:solidFill>
              </a:rPr>
              <a:t>, которые могут требовать медицинского вмешательства</a:t>
            </a:r>
          </a:p>
        </p:txBody>
      </p:sp>
      <p:sp>
        <p:nvSpPr>
          <p:cNvPr id="7" name="TextBox 10"/>
          <p:cNvSpPr>
            <a:spLocks/>
          </p:cNvSpPr>
          <p:nvPr/>
        </p:nvSpPr>
        <p:spPr bwMode="auto">
          <a:xfrm>
            <a:off x="537755" y="3936789"/>
            <a:ext cx="7924473" cy="2246769"/>
          </a:xfrm>
          <a:prstGeom prst="rect">
            <a:avLst/>
          </a:prstGeom>
          <a:noFill/>
        </p:spPr>
        <p:txBody>
          <a:bodyPr wrap="square" rtlCol="0">
            <a:spAutoFit/>
          </a:bodyPr>
          <a:lstStyle/>
          <a:p>
            <a:pPr marL="342900" indent="-342900">
              <a:buClr>
                <a:srgbClr val="FF0000"/>
              </a:buClr>
              <a:buFont typeface="+mj-lt"/>
              <a:buAutoNum type="arabicPeriod"/>
              <a:defRPr/>
            </a:pPr>
            <a:r>
              <a:rPr lang="ru-RU" sz="2000">
                <a:solidFill>
                  <a:prstClr val="black"/>
                </a:solidFill>
              </a:rPr>
              <a:t>Вы можете испытывать злость, страх, возбуждение или беззащитность</a:t>
            </a:r>
            <a:endParaRPr/>
          </a:p>
          <a:p>
            <a:pPr marL="342900" indent="-342900">
              <a:buClr>
                <a:srgbClr val="FF0000"/>
              </a:buClr>
              <a:buFont typeface="+mj-lt"/>
              <a:buAutoNum type="arabicPeriod"/>
              <a:defRPr/>
            </a:pPr>
            <a:r>
              <a:rPr lang="ru-RU" sz="2000">
                <a:solidFill>
                  <a:prstClr val="black"/>
                </a:solidFill>
              </a:rPr>
              <a:t>Нарушения сна</a:t>
            </a:r>
            <a:endParaRPr/>
          </a:p>
          <a:p>
            <a:pPr marL="342900" indent="-342900">
              <a:buClr>
                <a:srgbClr val="FF0000"/>
              </a:buClr>
              <a:buFont typeface="+mj-lt"/>
              <a:buAutoNum type="arabicPeriod"/>
              <a:defRPr/>
            </a:pPr>
            <a:r>
              <a:rPr lang="ru-RU" sz="2000">
                <a:solidFill>
                  <a:prstClr val="black"/>
                </a:solidFill>
              </a:rPr>
              <a:t>Появление головных болей, болей в спине и шее</a:t>
            </a:r>
            <a:endParaRPr/>
          </a:p>
          <a:p>
            <a:pPr marL="342900" indent="-342900">
              <a:buClr>
                <a:srgbClr val="FF0000"/>
              </a:buClr>
              <a:buFont typeface="+mj-lt"/>
              <a:buAutoNum type="arabicPeriod"/>
              <a:defRPr/>
            </a:pPr>
            <a:r>
              <a:rPr lang="ru-RU" sz="2000">
                <a:solidFill>
                  <a:prstClr val="black"/>
                </a:solidFill>
              </a:rPr>
              <a:t>Нездоровые привычки типа курения, злоупотребления алкоголем, употребления наркотиков, нарушение пищевого поведения</a:t>
            </a:r>
            <a:endParaRPr/>
          </a:p>
          <a:p>
            <a:pPr marL="342900" indent="-342900">
              <a:buClr>
                <a:srgbClr val="FF0000"/>
              </a:buClr>
              <a:buFont typeface="+mj-lt"/>
              <a:buAutoNum type="arabicPeriod"/>
              <a:defRPr/>
            </a:pPr>
            <a:r>
              <a:rPr lang="ru-RU" sz="2000">
                <a:solidFill>
                  <a:prstClr val="black"/>
                </a:solidFill>
              </a:rPr>
              <a:t>Все перечисленное верно</a:t>
            </a:r>
          </a:p>
        </p:txBody>
      </p:sp>
      <p:sp>
        <p:nvSpPr>
          <p:cNvPr id="8" name="Прямоугольник 1"/>
          <p:cNvSpPr/>
          <p:nvPr/>
        </p:nvSpPr>
        <p:spPr bwMode="auto">
          <a:xfrm>
            <a:off x="611645" y="3251203"/>
            <a:ext cx="7871835" cy="461665"/>
          </a:xfrm>
          <a:prstGeom prst="rect">
            <a:avLst/>
          </a:prstGeom>
        </p:spPr>
        <p:txBody>
          <a:bodyPr wrap="none">
            <a:spAutoFit/>
          </a:bodyPr>
          <a:lstStyle/>
          <a:p>
            <a:pPr>
              <a:defRPr/>
            </a:pPr>
            <a:r>
              <a:rPr lang="ru-RU" sz="2400" b="1">
                <a:solidFill>
                  <a:srgbClr val="00B050"/>
                </a:solidFill>
              </a:rPr>
              <a:t>Знаете ли Вы, какие симптомы могут говорить о стрессе?</a:t>
            </a:r>
            <a:endParaRPr lang="ru-RU" sz="2400">
              <a:solidFill>
                <a:prstClr val="black"/>
              </a:solidFill>
            </a:endParaRPr>
          </a:p>
        </p:txBody>
      </p:sp>
      <p:sp>
        <p:nvSpPr>
          <p:cNvPr id="9" name="TextBox 9"/>
          <p:cNvSpPr>
            <a:spLocks/>
          </p:cNvSpPr>
          <p:nvPr/>
        </p:nvSpPr>
        <p:spPr bwMode="auto">
          <a:xfrm>
            <a:off x="181427" y="1160348"/>
            <a:ext cx="457064" cy="1323439"/>
          </a:xfrm>
          <a:prstGeom prst="rect">
            <a:avLst/>
          </a:prstGeom>
          <a:noFill/>
        </p:spPr>
        <p:txBody>
          <a:bodyPr wrap="square" rtlCol="0">
            <a:spAutoFit/>
          </a:bodyPr>
          <a:lstStyle/>
          <a:p>
            <a:pPr>
              <a:defRPr/>
            </a:pPr>
            <a:r>
              <a:rPr lang="ru-RU" sz="8000">
                <a:solidFill>
                  <a:srgbClr val="FF0000"/>
                </a:solidFill>
              </a:rPr>
              <a:t>!</a:t>
            </a:r>
            <a:endParaRPr lang="ru-RU" sz="4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5"/>
          <p:cNvSpPr/>
          <p:nvPr/>
        </p:nvSpPr>
        <p:spPr bwMode="auto">
          <a:xfrm>
            <a:off x="388180" y="188640"/>
            <a:ext cx="8410513" cy="461665"/>
          </a:xfrm>
          <a:prstGeom prst="rect">
            <a:avLst/>
          </a:prstGeom>
        </p:spPr>
        <p:txBody>
          <a:bodyPr wrap="square">
            <a:spAutoFit/>
          </a:bodyPr>
          <a:lstStyle/>
          <a:p>
            <a:pPr>
              <a:defRPr/>
            </a:pPr>
            <a:r>
              <a:rPr lang="ru-RU" sz="2400" b="1">
                <a:solidFill>
                  <a:srgbClr val="4BACC6">
                    <a:lumMod val="50000"/>
                  </a:srgbClr>
                </a:solidFill>
              </a:rPr>
              <a:t>Психосоциальные факторы риска: стресс, тревога, депрессия</a:t>
            </a:r>
            <a:endParaRPr lang="ru-RU" sz="2400">
              <a:solidFill>
                <a:srgbClr val="4BACC6">
                  <a:lumMod val="50000"/>
                </a:srgbClr>
              </a:solidFill>
            </a:endParaRPr>
          </a:p>
        </p:txBody>
      </p:sp>
      <p:pic>
        <p:nvPicPr>
          <p:cNvPr id="5" name="Picture 2" descr="4202014stress400"/>
          <p:cNvPicPr>
            <a:picLocks noChangeAspect="1" noChangeArrowheads="1"/>
          </p:cNvPicPr>
          <p:nvPr/>
        </p:nvPicPr>
        <p:blipFill>
          <a:blip r:embed="rId2"/>
          <a:stretch/>
        </p:blipFill>
        <p:spPr bwMode="auto">
          <a:xfrm>
            <a:off x="7772657" y="5382812"/>
            <a:ext cx="1371343" cy="1412776"/>
          </a:xfrm>
          <a:prstGeom prst="rect">
            <a:avLst/>
          </a:prstGeom>
          <a:noFill/>
          <a:ln w="9525">
            <a:noFill/>
            <a:miter lim="800000"/>
            <a:headEnd/>
            <a:tailEnd/>
          </a:ln>
        </p:spPr>
      </p:pic>
      <p:sp>
        <p:nvSpPr>
          <p:cNvPr id="6" name="TextBox 8"/>
          <p:cNvSpPr>
            <a:spLocks/>
          </p:cNvSpPr>
          <p:nvPr/>
        </p:nvSpPr>
        <p:spPr bwMode="auto">
          <a:xfrm>
            <a:off x="719610" y="774936"/>
            <a:ext cx="7917421" cy="2308324"/>
          </a:xfrm>
          <a:prstGeom prst="rect">
            <a:avLst/>
          </a:prstGeom>
          <a:noFill/>
        </p:spPr>
        <p:txBody>
          <a:bodyPr wrap="square" rtlCol="0">
            <a:spAutoFit/>
          </a:bodyPr>
          <a:lstStyle/>
          <a:p>
            <a:pPr>
              <a:defRPr/>
            </a:pPr>
            <a:r>
              <a:rPr lang="ru-RU">
                <a:solidFill>
                  <a:prstClr val="black"/>
                </a:solidFill>
              </a:rPr>
              <a:t>В жизни всех нас бывают сложные ситуации. </a:t>
            </a:r>
            <a:r>
              <a:rPr lang="ru-RU" b="1">
                <a:solidFill>
                  <a:prstClr val="black"/>
                </a:solidFill>
              </a:rPr>
              <a:t>Стресс, периоды плохого настроения и тревоги </a:t>
            </a:r>
            <a:r>
              <a:rPr lang="ru-RU">
                <a:solidFill>
                  <a:prstClr val="black"/>
                </a:solidFill>
              </a:rPr>
              <a:t>– это нормальная часть жизни и естественные спутники человека.  </a:t>
            </a:r>
            <a:endParaRPr/>
          </a:p>
          <a:p>
            <a:pPr>
              <a:defRPr/>
            </a:pPr>
            <a:r>
              <a:rPr lang="ru-RU">
                <a:solidFill>
                  <a:prstClr val="black"/>
                </a:solidFill>
              </a:rPr>
              <a:t>Тем не менее, острые стрессовые ситуации и длительный хронический стресс могут вызывать медицинские проблемы, а за постоянно сниженным настроением или тревожностью могут скрываться </a:t>
            </a:r>
            <a:r>
              <a:rPr lang="ru-RU" b="1">
                <a:solidFill>
                  <a:prstClr val="black"/>
                </a:solidFill>
              </a:rPr>
              <a:t>депрессивное</a:t>
            </a:r>
            <a:r>
              <a:rPr lang="ru-RU">
                <a:solidFill>
                  <a:prstClr val="black"/>
                </a:solidFill>
              </a:rPr>
              <a:t> или </a:t>
            </a:r>
            <a:r>
              <a:rPr lang="ru-RU" b="1">
                <a:solidFill>
                  <a:prstClr val="black"/>
                </a:solidFill>
              </a:rPr>
              <a:t>тревожное расстройство</a:t>
            </a:r>
            <a:r>
              <a:rPr lang="ru-RU">
                <a:solidFill>
                  <a:prstClr val="black"/>
                </a:solidFill>
              </a:rPr>
              <a:t>, которые могут требовать медицинского вмешательства</a:t>
            </a:r>
          </a:p>
        </p:txBody>
      </p:sp>
      <p:sp>
        <p:nvSpPr>
          <p:cNvPr id="7" name="TextBox 10"/>
          <p:cNvSpPr>
            <a:spLocks/>
          </p:cNvSpPr>
          <p:nvPr/>
        </p:nvSpPr>
        <p:spPr bwMode="auto">
          <a:xfrm>
            <a:off x="537755" y="3936789"/>
            <a:ext cx="7924473" cy="2246769"/>
          </a:xfrm>
          <a:prstGeom prst="rect">
            <a:avLst/>
          </a:prstGeom>
          <a:noFill/>
        </p:spPr>
        <p:txBody>
          <a:bodyPr wrap="square" rtlCol="0">
            <a:spAutoFit/>
          </a:bodyPr>
          <a:lstStyle/>
          <a:p>
            <a:pPr marL="342900" indent="-342900">
              <a:buClr>
                <a:srgbClr val="FF0000"/>
              </a:buClr>
              <a:buFont typeface="+mj-lt"/>
              <a:buAutoNum type="arabicPeriod"/>
              <a:defRPr/>
            </a:pPr>
            <a:r>
              <a:rPr lang="ru-RU" sz="2000">
                <a:solidFill>
                  <a:prstClr val="black"/>
                </a:solidFill>
              </a:rPr>
              <a:t>Вы можете испытывать злость, страх, возбуждение или беззащитность</a:t>
            </a:r>
            <a:endParaRPr/>
          </a:p>
          <a:p>
            <a:pPr marL="342900" indent="-342900">
              <a:buClr>
                <a:srgbClr val="FF0000"/>
              </a:buClr>
              <a:buFont typeface="+mj-lt"/>
              <a:buAutoNum type="arabicPeriod"/>
              <a:defRPr/>
            </a:pPr>
            <a:r>
              <a:rPr lang="ru-RU" sz="2000">
                <a:solidFill>
                  <a:prstClr val="black"/>
                </a:solidFill>
              </a:rPr>
              <a:t>Нарушения сна</a:t>
            </a:r>
            <a:endParaRPr/>
          </a:p>
          <a:p>
            <a:pPr marL="342900" indent="-342900">
              <a:buClr>
                <a:srgbClr val="FF0000"/>
              </a:buClr>
              <a:buFont typeface="+mj-lt"/>
              <a:buAutoNum type="arabicPeriod"/>
              <a:defRPr/>
            </a:pPr>
            <a:r>
              <a:rPr lang="ru-RU" sz="2000">
                <a:solidFill>
                  <a:prstClr val="black"/>
                </a:solidFill>
              </a:rPr>
              <a:t>Появление головных болей, болей в спине и шее</a:t>
            </a:r>
            <a:endParaRPr/>
          </a:p>
          <a:p>
            <a:pPr marL="342900" indent="-342900">
              <a:buClr>
                <a:srgbClr val="FF0000"/>
              </a:buClr>
              <a:buFont typeface="+mj-lt"/>
              <a:buAutoNum type="arabicPeriod"/>
              <a:defRPr/>
            </a:pPr>
            <a:r>
              <a:rPr lang="ru-RU" sz="2000">
                <a:solidFill>
                  <a:prstClr val="black"/>
                </a:solidFill>
              </a:rPr>
              <a:t>Нездоровые привычки типа курения, злоупотребления алкоголем, употребления наркотиков, нарушение пищевого поведения</a:t>
            </a:r>
            <a:endParaRPr/>
          </a:p>
          <a:p>
            <a:pPr marL="342900" indent="-342900">
              <a:buClr>
                <a:srgbClr val="FF0000"/>
              </a:buClr>
              <a:buFont typeface="+mj-lt"/>
              <a:buAutoNum type="arabicPeriod"/>
              <a:defRPr/>
            </a:pPr>
            <a:r>
              <a:rPr lang="ru-RU" sz="2000" b="1">
                <a:solidFill>
                  <a:srgbClr val="C00000"/>
                </a:solidFill>
              </a:rPr>
              <a:t>Все перечисленное верно</a:t>
            </a:r>
          </a:p>
        </p:txBody>
      </p:sp>
      <p:sp>
        <p:nvSpPr>
          <p:cNvPr id="8" name="Прямоугольник 1"/>
          <p:cNvSpPr/>
          <p:nvPr/>
        </p:nvSpPr>
        <p:spPr bwMode="auto">
          <a:xfrm>
            <a:off x="611645" y="3251203"/>
            <a:ext cx="7871835" cy="461665"/>
          </a:xfrm>
          <a:prstGeom prst="rect">
            <a:avLst/>
          </a:prstGeom>
        </p:spPr>
        <p:txBody>
          <a:bodyPr wrap="none">
            <a:spAutoFit/>
          </a:bodyPr>
          <a:lstStyle/>
          <a:p>
            <a:pPr>
              <a:defRPr/>
            </a:pPr>
            <a:r>
              <a:rPr lang="ru-RU" sz="2400" b="1">
                <a:solidFill>
                  <a:srgbClr val="00B050"/>
                </a:solidFill>
              </a:rPr>
              <a:t>Знаете ли Вы, какие симптомы могут говорить о стрессе?</a:t>
            </a:r>
            <a:endParaRPr lang="ru-RU" sz="2400">
              <a:solidFill>
                <a:prstClr val="black"/>
              </a:solidFill>
            </a:endParaRPr>
          </a:p>
        </p:txBody>
      </p:sp>
      <p:sp>
        <p:nvSpPr>
          <p:cNvPr id="9" name="TextBox 9"/>
          <p:cNvSpPr>
            <a:spLocks/>
          </p:cNvSpPr>
          <p:nvPr/>
        </p:nvSpPr>
        <p:spPr bwMode="auto">
          <a:xfrm>
            <a:off x="181427" y="1160348"/>
            <a:ext cx="457064" cy="1323439"/>
          </a:xfrm>
          <a:prstGeom prst="rect">
            <a:avLst/>
          </a:prstGeom>
          <a:noFill/>
        </p:spPr>
        <p:txBody>
          <a:bodyPr wrap="square" rtlCol="0">
            <a:spAutoFit/>
          </a:bodyPr>
          <a:lstStyle/>
          <a:p>
            <a:pPr>
              <a:defRPr/>
            </a:pPr>
            <a:r>
              <a:rPr lang="ru-RU" sz="8000">
                <a:solidFill>
                  <a:srgbClr val="FF0000"/>
                </a:solidFill>
              </a:rPr>
              <a:t>!</a:t>
            </a:r>
            <a:endParaRPr lang="ru-RU" sz="44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a:spLocks/>
          </p:cNvSpPr>
          <p:nvPr/>
        </p:nvSpPr>
        <p:spPr bwMode="auto">
          <a:xfrm>
            <a:off x="227702" y="957974"/>
            <a:ext cx="8365068" cy="2616101"/>
          </a:xfrm>
          <a:prstGeom prst="rect">
            <a:avLst/>
          </a:prstGeom>
          <a:noFill/>
        </p:spPr>
        <p:txBody>
          <a:bodyPr wrap="square" rtlCol="0">
            <a:spAutoFit/>
          </a:bodyPr>
          <a:lstStyle/>
          <a:p>
            <a:pPr>
              <a:buClr>
                <a:srgbClr val="7030A0"/>
              </a:buClr>
              <a:defRPr/>
            </a:pPr>
            <a:endParaRPr lang="ru-RU" sz="2400" b="1">
              <a:solidFill>
                <a:srgbClr val="FFC000"/>
              </a:solidFill>
            </a:endParaRPr>
          </a:p>
          <a:p>
            <a:pPr>
              <a:buClr>
                <a:srgbClr val="7030A0"/>
              </a:buClr>
              <a:buFont typeface="Wingdings"/>
              <a:buChar char=""/>
              <a:defRPr/>
            </a:pPr>
            <a:r>
              <a:rPr lang="ru-RU" sz="2000">
                <a:solidFill>
                  <a:prstClr val="black"/>
                </a:solidFill>
              </a:rPr>
              <a:t> Полноценно и вкусно питайтесь</a:t>
            </a:r>
            <a:endParaRPr/>
          </a:p>
          <a:p>
            <a:pPr>
              <a:buClr>
                <a:srgbClr val="7030A0"/>
              </a:buClr>
              <a:buFont typeface="Wingdings"/>
              <a:buChar char=""/>
              <a:defRPr/>
            </a:pPr>
            <a:r>
              <a:rPr lang="ru-RU" sz="2000">
                <a:solidFill>
                  <a:prstClr val="black"/>
                </a:solidFill>
              </a:rPr>
              <a:t> Регулярно давайте себе достаточную физическую нагрузку</a:t>
            </a:r>
            <a:endParaRPr/>
          </a:p>
          <a:p>
            <a:pPr>
              <a:buClr>
                <a:srgbClr val="7030A0"/>
              </a:buClr>
              <a:buFont typeface="Wingdings"/>
              <a:buChar char=""/>
              <a:defRPr/>
            </a:pPr>
            <a:r>
              <a:rPr lang="ru-RU" sz="2000">
                <a:solidFill>
                  <a:prstClr val="black"/>
                </a:solidFill>
              </a:rPr>
              <a:t> Старайтесь полноценно отдыхать ночью (длительность ночного сна не менее 7-8 часов)</a:t>
            </a:r>
            <a:endParaRPr/>
          </a:p>
          <a:p>
            <a:pPr>
              <a:buClr>
                <a:srgbClr val="7030A0"/>
              </a:buClr>
              <a:buFont typeface="Wingdings"/>
              <a:buChar char=""/>
              <a:defRPr/>
            </a:pPr>
            <a:r>
              <a:rPr lang="ru-RU" sz="2000">
                <a:solidFill>
                  <a:prstClr val="black"/>
                </a:solidFill>
              </a:rPr>
              <a:t> Старайтесь каждый день найти хотя бы 15-20 минут, чтобы спокойно посидеть, расслабиться и подумать о чем-то хорошем</a:t>
            </a:r>
          </a:p>
          <a:p>
            <a:pPr>
              <a:buClr>
                <a:srgbClr val="7030A0"/>
              </a:buClr>
              <a:defRPr/>
            </a:pPr>
            <a:endParaRPr lang="ru-RU" sz="2000">
              <a:solidFill>
                <a:prstClr val="black"/>
              </a:solidFill>
            </a:endParaRPr>
          </a:p>
        </p:txBody>
      </p:sp>
      <p:sp>
        <p:nvSpPr>
          <p:cNvPr id="5" name="Прямоугольник 5"/>
          <p:cNvSpPr/>
          <p:nvPr/>
        </p:nvSpPr>
        <p:spPr bwMode="auto">
          <a:xfrm>
            <a:off x="13732" y="260648"/>
            <a:ext cx="8820472" cy="830997"/>
          </a:xfrm>
          <a:prstGeom prst="rect">
            <a:avLst/>
          </a:prstGeom>
        </p:spPr>
        <p:txBody>
          <a:bodyPr wrap="square">
            <a:spAutoFit/>
          </a:bodyPr>
          <a:lstStyle/>
          <a:p>
            <a:pPr algn="ctr">
              <a:defRPr/>
            </a:pPr>
            <a:r>
              <a:rPr lang="ru-RU" sz="2400" b="1">
                <a:solidFill>
                  <a:srgbClr val="4BACC6">
                    <a:lumMod val="50000"/>
                  </a:srgbClr>
                </a:solidFill>
              </a:rPr>
              <a:t>Многие компоненты здорового образа жизни помогают нам справляться со стрессом</a:t>
            </a:r>
            <a:endParaRPr lang="ru-RU" sz="2400">
              <a:solidFill>
                <a:srgbClr val="4BACC6">
                  <a:lumMod val="50000"/>
                </a:srgbClr>
              </a:solidFill>
            </a:endParaRPr>
          </a:p>
        </p:txBody>
      </p:sp>
      <p:sp>
        <p:nvSpPr>
          <p:cNvPr id="6" name="Прямоугольник 1"/>
          <p:cNvSpPr/>
          <p:nvPr/>
        </p:nvSpPr>
        <p:spPr bwMode="auto">
          <a:xfrm>
            <a:off x="1847658" y="3732064"/>
            <a:ext cx="6745112" cy="923330"/>
          </a:xfrm>
          <a:prstGeom prst="rect">
            <a:avLst/>
          </a:prstGeom>
        </p:spPr>
        <p:txBody>
          <a:bodyPr wrap="square">
            <a:spAutoFit/>
          </a:bodyPr>
          <a:lstStyle/>
          <a:p>
            <a:pPr>
              <a:buClr>
                <a:srgbClr val="7030A0"/>
              </a:buClr>
              <a:defRPr/>
            </a:pPr>
            <a:r>
              <a:rPr lang="ru-RU" b="1">
                <a:solidFill>
                  <a:prstClr val="black"/>
                </a:solidFill>
              </a:rPr>
              <a:t>Не снимайте стресс с помощью дурных привычек. Курение, избыточные количества алкоголя и кофеина могут на самом деле усиливать напряжение </a:t>
            </a:r>
          </a:p>
        </p:txBody>
      </p:sp>
      <p:sp>
        <p:nvSpPr>
          <p:cNvPr id="7" name="TextBox 6"/>
          <p:cNvSpPr>
            <a:spLocks/>
          </p:cNvSpPr>
          <p:nvPr/>
        </p:nvSpPr>
        <p:spPr bwMode="auto">
          <a:xfrm>
            <a:off x="1343517" y="3585307"/>
            <a:ext cx="457064" cy="1323439"/>
          </a:xfrm>
          <a:prstGeom prst="rect">
            <a:avLst/>
          </a:prstGeom>
          <a:noFill/>
        </p:spPr>
        <p:txBody>
          <a:bodyPr wrap="square" rtlCol="0">
            <a:spAutoFit/>
          </a:bodyPr>
          <a:lstStyle/>
          <a:p>
            <a:pPr>
              <a:defRPr/>
            </a:pPr>
            <a:r>
              <a:rPr lang="ru-RU" sz="8000">
                <a:solidFill>
                  <a:srgbClr val="FF0000"/>
                </a:solidFill>
              </a:rPr>
              <a:t>!</a:t>
            </a:r>
            <a:endParaRPr lang="ru-RU" sz="4400">
              <a:solidFill>
                <a:srgbClr val="FF0000"/>
              </a:solidFill>
            </a:endParaRPr>
          </a:p>
        </p:txBody>
      </p:sp>
      <p:pic>
        <p:nvPicPr>
          <p:cNvPr id="8" name="Рисунок 2"/>
          <p:cNvPicPr>
            <a:picLocks noChangeAspect="1"/>
          </p:cNvPicPr>
          <p:nvPr/>
        </p:nvPicPr>
        <p:blipFill>
          <a:blip r:embed="rId2"/>
          <a:stretch/>
        </p:blipFill>
        <p:spPr bwMode="auto">
          <a:xfrm>
            <a:off x="6667822" y="4870324"/>
            <a:ext cx="2152650" cy="1895474"/>
          </a:xfrm>
          <a:prstGeom prst="rect">
            <a:avLst/>
          </a:prstGeom>
        </p:spPr>
      </p:pic>
      <p:pic>
        <p:nvPicPr>
          <p:cNvPr id="9" name="Рисунок 3"/>
          <p:cNvPicPr>
            <a:picLocks noChangeAspect="1"/>
          </p:cNvPicPr>
          <p:nvPr/>
        </p:nvPicPr>
        <p:blipFill>
          <a:blip r:embed="rId3"/>
          <a:stretch/>
        </p:blipFill>
        <p:spPr bwMode="auto">
          <a:xfrm>
            <a:off x="78621" y="4901032"/>
            <a:ext cx="2766179" cy="1917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a:spLocks/>
          </p:cNvSpPr>
          <p:nvPr/>
        </p:nvSpPr>
        <p:spPr bwMode="auto">
          <a:xfrm>
            <a:off x="180622" y="1027674"/>
            <a:ext cx="8342489" cy="5216813"/>
          </a:xfrm>
          <a:prstGeom prst="rect">
            <a:avLst/>
          </a:prstGeom>
          <a:noFill/>
        </p:spPr>
        <p:txBody>
          <a:bodyPr wrap="square" rtlCol="0">
            <a:spAutoFit/>
          </a:bodyPr>
          <a:lstStyle/>
          <a:p>
            <a:pPr>
              <a:spcAft>
                <a:spcPts val="600"/>
              </a:spcAft>
              <a:buClr>
                <a:srgbClr val="7030A0"/>
              </a:buClr>
              <a:buFont typeface="Wingdings"/>
              <a:buChar char=""/>
              <a:defRPr/>
            </a:pPr>
            <a:r>
              <a:rPr lang="ru-RU">
                <a:solidFill>
                  <a:prstClr val="black"/>
                </a:solidFill>
              </a:rPr>
              <a:t> Старайтесь мыслить позитивно. </a:t>
            </a:r>
            <a:endParaRPr/>
          </a:p>
          <a:p>
            <a:pPr>
              <a:spcAft>
                <a:spcPts val="600"/>
              </a:spcAft>
              <a:buClr>
                <a:srgbClr val="7030A0"/>
              </a:buClr>
              <a:buFont typeface="Wingdings"/>
              <a:buChar char=""/>
              <a:defRPr/>
            </a:pPr>
            <a:r>
              <a:rPr lang="ru-RU">
                <a:solidFill>
                  <a:prstClr val="black"/>
                </a:solidFill>
              </a:rPr>
              <a:t> Старайтесь ежедневно находить время, пусть даже его будет совсем немного, для дел, которые доставляют вам удовольствие</a:t>
            </a:r>
            <a:endParaRPr/>
          </a:p>
          <a:p>
            <a:pPr>
              <a:spcAft>
                <a:spcPts val="600"/>
              </a:spcAft>
              <a:buClr>
                <a:srgbClr val="7030A0"/>
              </a:buClr>
              <a:buFont typeface="Wingdings"/>
              <a:buChar char=""/>
              <a:defRPr/>
            </a:pPr>
            <a:r>
              <a:rPr lang="ru-RU">
                <a:solidFill>
                  <a:prstClr val="black"/>
                </a:solidFill>
              </a:rPr>
              <a:t> Учитесь говорить «нет», не обещайте никому слишком много</a:t>
            </a:r>
            <a:endParaRPr/>
          </a:p>
          <a:p>
            <a:pPr>
              <a:spcAft>
                <a:spcPts val="600"/>
              </a:spcAft>
              <a:buClr>
                <a:srgbClr val="7030A0"/>
              </a:buClr>
              <a:buFont typeface="Wingdings"/>
              <a:buChar char=""/>
              <a:defRPr/>
            </a:pPr>
            <a:r>
              <a:rPr lang="ru-RU">
                <a:solidFill>
                  <a:prstClr val="black"/>
                </a:solidFill>
              </a:rPr>
              <a:t> Все ваши чувства имеют право на существование. Учитесь вербализировать свои желания и эмоции. Вероятность того, что ваши близкие Вас поймут и учтут ваши потребности будет выше, если Вы прямо скажете о возникшей проблеме.</a:t>
            </a:r>
            <a:endParaRPr/>
          </a:p>
          <a:p>
            <a:pPr>
              <a:spcAft>
                <a:spcPts val="600"/>
              </a:spcAft>
              <a:buClr>
                <a:srgbClr val="7030A0"/>
              </a:buClr>
              <a:buFont typeface="Wingdings"/>
              <a:buChar char=""/>
              <a:defRPr/>
            </a:pPr>
            <a:r>
              <a:rPr lang="ru-RU">
                <a:solidFill>
                  <a:prstClr val="black"/>
                </a:solidFill>
              </a:rPr>
              <a:t> Живите «здесь и сейчас», используйте приемы осознанности </a:t>
            </a:r>
            <a:endParaRPr/>
          </a:p>
          <a:p>
            <a:pPr>
              <a:spcAft>
                <a:spcPts val="600"/>
              </a:spcAft>
              <a:buClr>
                <a:srgbClr val="7030A0"/>
              </a:buClr>
              <a:buFont typeface="Wingdings"/>
              <a:buChar char=""/>
              <a:defRPr/>
            </a:pPr>
            <a:r>
              <a:rPr lang="ru-RU">
                <a:solidFill>
                  <a:prstClr val="black"/>
                </a:solidFill>
              </a:rPr>
              <a:t> Попробуйте прогнозировать заранее ситуации, которые могут вас расстроить. Вероятно,  многого  удастся избежать</a:t>
            </a:r>
            <a:endParaRPr/>
          </a:p>
          <a:p>
            <a:pPr>
              <a:spcAft>
                <a:spcPts val="600"/>
              </a:spcAft>
              <a:buClr>
                <a:srgbClr val="7030A0"/>
              </a:buClr>
              <a:buFont typeface="Wingdings"/>
              <a:buChar char=""/>
              <a:defRPr/>
            </a:pPr>
            <a:r>
              <a:rPr lang="ru-RU">
                <a:solidFill>
                  <a:prstClr val="black"/>
                </a:solidFill>
              </a:rPr>
              <a:t> Постарайтесь снизить темп своей жизни. В этом помогает планирование: пишите списки того, что требуется сделать, зарезервируйте для этого достаточно времени . Ставьте реалистичные цели, решайте крупные задачи поэтапно</a:t>
            </a:r>
            <a:endParaRPr/>
          </a:p>
          <a:p>
            <a:pPr>
              <a:spcAft>
                <a:spcPts val="600"/>
              </a:spcAft>
              <a:buClr>
                <a:srgbClr val="7030A0"/>
              </a:buClr>
              <a:buFont typeface="Wingdings"/>
              <a:buChar char=""/>
              <a:defRPr/>
            </a:pPr>
            <a:r>
              <a:rPr lang="ru-RU">
                <a:solidFill>
                  <a:prstClr val="black"/>
                </a:solidFill>
              </a:rPr>
              <a:t> Продолжайте учиться при малейшей возможности</a:t>
            </a:r>
            <a:endParaRPr/>
          </a:p>
          <a:p>
            <a:pPr>
              <a:spcAft>
                <a:spcPts val="600"/>
              </a:spcAft>
              <a:buClr>
                <a:srgbClr val="7030A0"/>
              </a:buClr>
              <a:buFont typeface="Wingdings"/>
              <a:buChar char=""/>
              <a:defRPr/>
            </a:pPr>
            <a:r>
              <a:rPr lang="ru-RU">
                <a:solidFill>
                  <a:prstClr val="black"/>
                </a:solidFill>
              </a:rPr>
              <a:t> Старайтесь смотреть на мир с благодарностью и помогать другим людям</a:t>
            </a:r>
            <a:endParaRPr/>
          </a:p>
          <a:p>
            <a:pPr>
              <a:spcAft>
                <a:spcPts val="600"/>
              </a:spcAft>
              <a:buClr>
                <a:srgbClr val="7030A0"/>
              </a:buClr>
              <a:buFont typeface="Wingdings"/>
              <a:buChar char=""/>
              <a:defRPr/>
            </a:pPr>
            <a:r>
              <a:rPr lang="ru-RU">
                <a:solidFill>
                  <a:prstClr val="black"/>
                </a:solidFill>
              </a:rPr>
              <a:t> Чаще смейтесь или улыбайтесь</a:t>
            </a:r>
          </a:p>
        </p:txBody>
      </p:sp>
      <p:sp>
        <p:nvSpPr>
          <p:cNvPr id="5" name="Прямоугольник 5"/>
          <p:cNvSpPr/>
          <p:nvPr/>
        </p:nvSpPr>
        <p:spPr bwMode="auto">
          <a:xfrm>
            <a:off x="180622" y="0"/>
            <a:ext cx="8820472" cy="830997"/>
          </a:xfrm>
          <a:prstGeom prst="rect">
            <a:avLst/>
          </a:prstGeom>
        </p:spPr>
        <p:txBody>
          <a:bodyPr wrap="square">
            <a:spAutoFit/>
          </a:bodyPr>
          <a:lstStyle/>
          <a:p>
            <a:pPr>
              <a:defRPr/>
            </a:pPr>
            <a:r>
              <a:rPr lang="ru-RU" sz="2400" b="1">
                <a:solidFill>
                  <a:srgbClr val="00B050"/>
                </a:solidFill>
              </a:rPr>
              <a:t>Другие способы борьбы со стрессом и поддержания эмоционального благополучия:</a:t>
            </a:r>
            <a:endParaRPr lang="ru-RU" sz="2400">
              <a:solidFill>
                <a:srgbClr val="00B050"/>
              </a:solidFill>
            </a:endParaRPr>
          </a:p>
        </p:txBody>
      </p:sp>
      <p:pic>
        <p:nvPicPr>
          <p:cNvPr id="6" name="Picture 2"/>
          <p:cNvPicPr>
            <a:picLocks noChangeAspect="1" noChangeArrowheads="1"/>
          </p:cNvPicPr>
          <p:nvPr/>
        </p:nvPicPr>
        <p:blipFill>
          <a:blip r:embed="rId2"/>
          <a:stretch/>
        </p:blipFill>
        <p:spPr bwMode="auto">
          <a:xfrm>
            <a:off x="7616779" y="5418668"/>
            <a:ext cx="1527221" cy="13844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Картинки по запросу life after heart attack"/>
          <p:cNvPicPr>
            <a:picLocks noChangeAspect="1" noChangeArrowheads="1"/>
          </p:cNvPicPr>
          <p:nvPr/>
        </p:nvPicPr>
        <p:blipFill>
          <a:blip r:embed="rId2"/>
          <a:stretch/>
        </p:blipFill>
        <p:spPr bwMode="auto">
          <a:xfrm>
            <a:off x="132998" y="140581"/>
            <a:ext cx="2619375" cy="1743076"/>
          </a:xfrm>
          <a:prstGeom prst="rect">
            <a:avLst/>
          </a:prstGeom>
          <a:noFill/>
        </p:spPr>
      </p:pic>
      <p:pic>
        <p:nvPicPr>
          <p:cNvPr id="5" name="Picture 6" descr="Картинки по запросу life after heart attack"/>
          <p:cNvPicPr>
            <a:picLocks noChangeAspect="1" noChangeArrowheads="1"/>
          </p:cNvPicPr>
          <p:nvPr/>
        </p:nvPicPr>
        <p:blipFill>
          <a:blip r:embed="rId3"/>
          <a:stretch/>
        </p:blipFill>
        <p:spPr bwMode="auto">
          <a:xfrm>
            <a:off x="3389539" y="3860800"/>
            <a:ext cx="5671557" cy="2997200"/>
          </a:xfrm>
          <a:prstGeom prst="rect">
            <a:avLst/>
          </a:prstGeom>
          <a:noFill/>
        </p:spPr>
      </p:pic>
      <p:sp>
        <p:nvSpPr>
          <p:cNvPr id="6" name="Прямоугольник 7"/>
          <p:cNvSpPr/>
          <p:nvPr/>
        </p:nvSpPr>
        <p:spPr bwMode="auto">
          <a:xfrm>
            <a:off x="132998" y="2559147"/>
            <a:ext cx="8820472" cy="646331"/>
          </a:xfrm>
          <a:prstGeom prst="rect">
            <a:avLst/>
          </a:prstGeom>
        </p:spPr>
        <p:txBody>
          <a:bodyPr wrap="square">
            <a:spAutoFit/>
          </a:bodyPr>
          <a:lstStyle/>
          <a:p>
            <a:pPr algn="ctr">
              <a:defRPr/>
            </a:pPr>
            <a:r>
              <a:rPr lang="ru-RU" sz="3600" b="1">
                <a:solidFill>
                  <a:srgbClr val="00B050"/>
                </a:solidFill>
              </a:rPr>
              <a:t>Если у Вас уже был инфаркт миокарда…</a:t>
            </a:r>
            <a:endParaRPr lang="ru-RU" sz="36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1"/>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p>
            <a:pPr>
              <a:defRPr/>
            </a:pPr>
            <a:endParaRPr lang="ru-RU"/>
          </a:p>
        </p:txBody>
      </p:sp>
      <p:sp>
        <p:nvSpPr>
          <p:cNvPr id="5" name="Rectangle 2"/>
          <p:cNvSpPr>
            <a:spLocks noGrp="1" noChangeArrowheads="1"/>
          </p:cNvSpPr>
          <p:nvPr>
            <p:ph type="title"/>
          </p:nvPr>
        </p:nvSpPr>
        <p:spPr bwMode="auto">
          <a:xfrm>
            <a:off x="587023" y="309916"/>
            <a:ext cx="8304566" cy="1249363"/>
          </a:xfrm>
        </p:spPr>
        <p:txBody>
          <a:bodyPr>
            <a:noAutofit/>
          </a:bodyPr>
          <a:lstStyle/>
          <a:p>
            <a:pPr>
              <a:defRPr/>
            </a:pPr>
            <a:r>
              <a:rPr lang="ru-RU" sz="2400" b="1">
                <a:solidFill>
                  <a:schemeClr val="accent5">
                    <a:lumMod val="50000"/>
                  </a:schemeClr>
                </a:solidFill>
              </a:rPr>
              <a:t>В настоящее время подавляющему большинству пациентов с инфарктом миокарда  в остром периоде проводится высокотехнологичное лечение – баллонная ангиопластика и стентирование коронарных артерий</a:t>
            </a:r>
            <a:endParaRPr/>
          </a:p>
        </p:txBody>
      </p:sp>
      <p:pic>
        <p:nvPicPr>
          <p:cNvPr id="6" name="Picture 7" descr="CoCr"/>
          <p:cNvPicPr>
            <a:picLocks noChangeAspect="1" noChangeArrowheads="1"/>
          </p:cNvPicPr>
          <p:nvPr/>
        </p:nvPicPr>
        <p:blipFill>
          <a:blip r:embed="rId2"/>
          <a:stretch/>
        </p:blipFill>
        <p:spPr bwMode="auto">
          <a:xfrm>
            <a:off x="6001390" y="4538133"/>
            <a:ext cx="3142610" cy="2126192"/>
          </a:xfrm>
          <a:prstGeom prst="rect">
            <a:avLst/>
          </a:prstGeom>
          <a:noFill/>
        </p:spPr>
      </p:pic>
      <p:pic>
        <p:nvPicPr>
          <p:cNvPr id="7" name="Picture 8"/>
          <p:cNvPicPr>
            <a:picLocks noChangeAspect="1" noChangeArrowheads="1"/>
          </p:cNvPicPr>
          <p:nvPr/>
        </p:nvPicPr>
        <p:blipFill>
          <a:blip r:embed="rId3"/>
          <a:stretch/>
        </p:blipFill>
        <p:spPr bwMode="auto">
          <a:xfrm>
            <a:off x="396875" y="2046996"/>
            <a:ext cx="4103688" cy="3143250"/>
          </a:xfrm>
          <a:prstGeom prst="rect">
            <a:avLst/>
          </a:prstGeom>
          <a:noFill/>
        </p:spPr>
      </p:pic>
      <p:sp>
        <p:nvSpPr>
          <p:cNvPr id="8" name="Прямоугольник 8"/>
          <p:cNvSpPr/>
          <p:nvPr/>
        </p:nvSpPr>
        <p:spPr bwMode="auto">
          <a:xfrm>
            <a:off x="4718756" y="1925472"/>
            <a:ext cx="4255911" cy="2462213"/>
          </a:xfrm>
          <a:prstGeom prst="rect">
            <a:avLst/>
          </a:prstGeom>
        </p:spPr>
        <p:txBody>
          <a:bodyPr wrap="square">
            <a:spAutoFit/>
          </a:bodyPr>
          <a:lstStyle/>
          <a:p>
            <a:pPr marL="285750" lvl="0" indent="-285750">
              <a:spcAft>
                <a:spcPts val="1200"/>
              </a:spcAft>
              <a:buClr>
                <a:srgbClr val="7030A0"/>
              </a:buClr>
              <a:buFont typeface="Wingdings"/>
              <a:buChar char="ü"/>
              <a:defRPr/>
            </a:pPr>
            <a:r>
              <a:rPr lang="ru-RU"/>
              <a:t>Это позволяет восстановить проходимость пораженного сосуда и в большинстве случаев значительно уменьшить степень повреждения сердца</a:t>
            </a:r>
            <a:endParaRPr/>
          </a:p>
          <a:p>
            <a:pPr marL="285750" lvl="0" indent="-285750">
              <a:spcAft>
                <a:spcPts val="1200"/>
              </a:spcAft>
              <a:buClr>
                <a:srgbClr val="7030A0"/>
              </a:buClr>
              <a:buFont typeface="Wingdings"/>
              <a:buChar char="ü"/>
              <a:defRPr/>
            </a:pPr>
            <a:r>
              <a:rPr lang="ru-RU"/>
              <a:t>После этих операций снижается риск осложнений инфаркта, и пациенты быстрее восстанавливаются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0"/>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p>
            <a:pPr>
              <a:defRPr/>
            </a:pPr>
            <a:endParaRPr lang="ru-RU"/>
          </a:p>
        </p:txBody>
      </p:sp>
      <p:pic>
        <p:nvPicPr>
          <p:cNvPr id="5" name="Picture 4"/>
          <p:cNvPicPr>
            <a:picLocks noChangeArrowheads="1"/>
          </p:cNvPicPr>
          <p:nvPr/>
        </p:nvPicPr>
        <p:blipFill>
          <a:blip r:embed="rId2"/>
          <a:stretch/>
        </p:blipFill>
        <p:spPr bwMode="auto">
          <a:xfrm>
            <a:off x="323850" y="1844675"/>
            <a:ext cx="4597400" cy="4597400"/>
          </a:xfrm>
          <a:prstGeom prst="rect">
            <a:avLst/>
          </a:prstGeom>
          <a:noFill/>
          <a:ln>
            <a:noFill/>
          </a:ln>
        </p:spPr>
      </p:pic>
      <p:pic>
        <p:nvPicPr>
          <p:cNvPr id="6" name="Picture 5"/>
          <p:cNvPicPr>
            <a:picLocks noChangeArrowheads="1"/>
          </p:cNvPicPr>
          <p:nvPr/>
        </p:nvPicPr>
        <p:blipFill>
          <a:blip r:embed="rId3"/>
          <a:stretch/>
        </p:blipFill>
        <p:spPr bwMode="auto">
          <a:xfrm>
            <a:off x="4394200" y="188913"/>
            <a:ext cx="4749800" cy="4305300"/>
          </a:xfrm>
          <a:prstGeom prst="rect">
            <a:avLst/>
          </a:prstGeom>
          <a:noFill/>
          <a:ln>
            <a:noFill/>
          </a:ln>
        </p:spPr>
      </p:pic>
      <p:sp>
        <p:nvSpPr>
          <p:cNvPr id="7" name="Rectangle 2"/>
          <p:cNvSpPr>
            <a:spLocks noGrp="1" noChangeArrowheads="1"/>
          </p:cNvSpPr>
          <p:nvPr>
            <p:ph type="title"/>
          </p:nvPr>
        </p:nvSpPr>
        <p:spPr bwMode="auto">
          <a:xfrm>
            <a:off x="539750" y="404664"/>
            <a:ext cx="3600202" cy="889149"/>
          </a:xfrm>
        </p:spPr>
        <p:txBody>
          <a:bodyPr/>
          <a:lstStyle/>
          <a:p>
            <a:pPr>
              <a:defRPr/>
            </a:pPr>
            <a:r>
              <a:rPr lang="ru-RU" sz="3600" b="1">
                <a:solidFill>
                  <a:schemeClr val="accent6">
                    <a:lumMod val="75000"/>
                  </a:schemeClr>
                </a:solidFill>
              </a:rPr>
              <a:t>Стентирование</a:t>
            </a:r>
          </a:p>
        </p:txBody>
      </p:sp>
      <p:sp>
        <p:nvSpPr>
          <p:cNvPr id="8" name="Text Box 7"/>
          <p:cNvSpPr>
            <a:spLocks/>
          </p:cNvSpPr>
          <p:nvPr/>
        </p:nvSpPr>
        <p:spPr bwMode="auto">
          <a:xfrm>
            <a:off x="5211763" y="4959350"/>
            <a:ext cx="3822200" cy="646331"/>
          </a:xfrm>
          <a:prstGeom prst="rect">
            <a:avLst/>
          </a:prstGeom>
          <a:noFill/>
          <a:ln>
            <a:noFill/>
          </a:ln>
        </p:spPr>
        <p:txBody>
          <a:bodyPr wrap="none">
            <a:spAutoFit/>
          </a:bodyPr>
          <a:lstStyle/>
          <a:p>
            <a:pPr>
              <a:defRPr/>
            </a:pPr>
            <a:r>
              <a:rPr lang="ru-RU" sz="3600" b="1">
                <a:solidFill>
                  <a:schemeClr val="accent6">
                    <a:lumMod val="75000"/>
                  </a:schemeClr>
                </a:solidFill>
                <a:latin typeface="+mj-lt"/>
              </a:rPr>
              <a:t>Как это выглядит?</a:t>
            </a:r>
            <a:endParaRPr/>
          </a:p>
        </p:txBody>
      </p:sp>
      <p:sp>
        <p:nvSpPr>
          <p:cNvPr id="9" name="Line 8"/>
          <p:cNvSpPr>
            <a:spLocks noChangeShapeType="1"/>
          </p:cNvSpPr>
          <p:nvPr/>
        </p:nvSpPr>
        <p:spPr bwMode="auto">
          <a:xfrm flipH="1" flipV="1">
            <a:off x="1908175" y="3068638"/>
            <a:ext cx="360363" cy="288924"/>
          </a:xfrm>
          <a:prstGeom prst="line">
            <a:avLst/>
          </a:prstGeom>
          <a:noFill/>
          <a:ln w="57150">
            <a:solidFill>
              <a:schemeClr val="tx1"/>
            </a:solidFill>
            <a:round/>
            <a:headEnd/>
            <a:tailEnd type="stealth" w="lg" len="lg"/>
          </a:ln>
        </p:spPr>
        <p:txBody>
          <a:bodyPr/>
          <a:lstStyle/>
          <a:p>
            <a:pPr>
              <a:defRPr/>
            </a:pPr>
            <a:endParaRPr lang="ru-RU"/>
          </a:p>
        </p:txBody>
      </p:sp>
      <p:sp>
        <p:nvSpPr>
          <p:cNvPr id="10" name="Line 9"/>
          <p:cNvSpPr>
            <a:spLocks noChangeShapeType="1"/>
          </p:cNvSpPr>
          <p:nvPr/>
        </p:nvSpPr>
        <p:spPr bwMode="auto">
          <a:xfrm flipH="1" flipV="1">
            <a:off x="5795963" y="1268413"/>
            <a:ext cx="360362" cy="288924"/>
          </a:xfrm>
          <a:prstGeom prst="line">
            <a:avLst/>
          </a:prstGeom>
          <a:noFill/>
          <a:ln w="57150">
            <a:solidFill>
              <a:schemeClr val="tx1"/>
            </a:solidFill>
            <a:round/>
            <a:headEnd/>
            <a:tailEnd type="stealth" w="lg" len="lg"/>
          </a:ln>
        </p:spPr>
        <p:txBody>
          <a:body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3"/>
          <p:cNvSpPr>
            <a:spLocks noChangeArrowheads="1"/>
          </p:cNvSpPr>
          <p:nvPr/>
        </p:nvSpPr>
        <p:spPr bwMode="auto">
          <a:xfrm>
            <a:off x="0" y="36159"/>
            <a:ext cx="9144000" cy="6858000"/>
          </a:xfrm>
          <a:prstGeom prst="rect">
            <a:avLst/>
          </a:prstGeom>
          <a:solidFill>
            <a:schemeClr val="bg1"/>
          </a:solidFill>
          <a:ln w="9525" algn="ctr">
            <a:solidFill>
              <a:schemeClr val="tx1"/>
            </a:solidFill>
            <a:miter lim="800000"/>
            <a:headEnd/>
            <a:tailEnd/>
          </a:ln>
        </p:spPr>
        <p:txBody>
          <a:bodyPr wrap="none" anchor="ctr"/>
          <a:lstStyle/>
          <a:p>
            <a:pPr>
              <a:defRPr/>
            </a:pPr>
            <a:endParaRPr lang="ru-RU"/>
          </a:p>
        </p:txBody>
      </p:sp>
      <p:sp>
        <p:nvSpPr>
          <p:cNvPr id="5" name="Rectangle 2"/>
          <p:cNvSpPr>
            <a:spLocks noGrp="1" noChangeArrowheads="1"/>
          </p:cNvSpPr>
          <p:nvPr>
            <p:ph type="title"/>
          </p:nvPr>
        </p:nvSpPr>
        <p:spPr bwMode="auto">
          <a:xfrm>
            <a:off x="611188" y="334963"/>
            <a:ext cx="7158038" cy="1412875"/>
          </a:xfrm>
        </p:spPr>
        <p:txBody>
          <a:bodyPr>
            <a:normAutofit fontScale="90000"/>
          </a:bodyPr>
          <a:lstStyle/>
          <a:p>
            <a:pPr>
              <a:defRPr/>
            </a:pPr>
            <a:r>
              <a:rPr lang="ru-RU" sz="2700" b="1">
                <a:solidFill>
                  <a:schemeClr val="accent5">
                    <a:lumMod val="50000"/>
                  </a:schemeClr>
                </a:solidFill>
              </a:rPr>
              <a:t>Если сделано стентирование.  </a:t>
            </a:r>
            <a:br>
              <a:rPr lang="ru-RU" sz="2700" b="1">
                <a:solidFill>
                  <a:schemeClr val="accent5">
                    <a:lumMod val="50000"/>
                  </a:schemeClr>
                </a:solidFill>
              </a:rPr>
            </a:br>
            <a:r>
              <a:rPr lang="ru-RU" sz="2700" b="1">
                <a:solidFill>
                  <a:schemeClr val="accent5">
                    <a:lumMod val="50000"/>
                  </a:schemeClr>
                </a:solidFill>
              </a:rPr>
              <a:t>Можно ли считать человека здоровым?</a:t>
            </a:r>
            <a:br>
              <a:rPr lang="ru-RU" sz="2700" b="1">
                <a:solidFill>
                  <a:schemeClr val="accent5">
                    <a:lumMod val="50000"/>
                  </a:schemeClr>
                </a:solidFill>
              </a:rPr>
            </a:br>
            <a:r>
              <a:rPr lang="ru-RU" sz="2700" b="1">
                <a:solidFill>
                  <a:schemeClr val="accent5">
                    <a:lumMod val="50000"/>
                  </a:schemeClr>
                </a:solidFill>
              </a:rPr>
              <a:t>На этом можно успокоиться</a:t>
            </a:r>
            <a:r>
              <a:rPr lang="ru-RU" sz="3600" b="1">
                <a:solidFill>
                  <a:schemeClr val="accent5">
                    <a:lumMod val="50000"/>
                  </a:schemeClr>
                </a:solidFill>
              </a:rPr>
              <a:t>?</a:t>
            </a:r>
            <a:endParaRPr/>
          </a:p>
        </p:txBody>
      </p:sp>
      <p:sp>
        <p:nvSpPr>
          <p:cNvPr id="6" name="Rectangle 6"/>
          <p:cNvSpPr>
            <a:spLocks noChangeArrowheads="1"/>
          </p:cNvSpPr>
          <p:nvPr/>
        </p:nvSpPr>
        <p:spPr bwMode="auto">
          <a:xfrm>
            <a:off x="827088" y="2164040"/>
            <a:ext cx="6985000" cy="3970318"/>
          </a:xfrm>
          <a:prstGeom prst="rect">
            <a:avLst/>
          </a:prstGeom>
          <a:noFill/>
          <a:ln>
            <a:noFill/>
          </a:ln>
        </p:spPr>
        <p:txBody>
          <a:bodyPr anchor="ctr">
            <a:spAutoFit/>
          </a:bodyPr>
          <a:lstStyle/>
          <a:p>
            <a:pPr algn="l">
              <a:defRPr/>
            </a:pPr>
            <a:r>
              <a:rPr lang="ru-RU" b="1"/>
              <a:t>Все вмешательства на коронарных артериях не излечивают от атеросклероза, а лишь устраняют его клинические проявления</a:t>
            </a:r>
            <a:r>
              <a:rPr lang="ru-RU"/>
              <a:t> </a:t>
            </a:r>
          </a:p>
          <a:p>
            <a:pPr algn="l">
              <a:defRPr/>
            </a:pPr>
            <a:endParaRPr lang="ru-RU"/>
          </a:p>
          <a:p>
            <a:pPr algn="l">
              <a:defRPr/>
            </a:pPr>
            <a:endParaRPr lang="ru-RU"/>
          </a:p>
          <a:p>
            <a:pPr algn="l">
              <a:defRPr/>
            </a:pPr>
            <a:r>
              <a:rPr lang="ru-RU" b="1"/>
              <a:t>Прогрессирование атеросклероза можно замедлить или даже приостановить коррекцией факторов риска ИБС с помощью немедикаментозных и медикаментозных мер</a:t>
            </a:r>
          </a:p>
          <a:p>
            <a:pPr algn="l">
              <a:defRPr/>
            </a:pPr>
            <a:endParaRPr lang="ru-RU" b="1"/>
          </a:p>
          <a:p>
            <a:pPr algn="l">
              <a:defRPr/>
            </a:pPr>
            <a:endParaRPr lang="ru-RU" b="1"/>
          </a:p>
          <a:p>
            <a:pPr algn="l">
              <a:defRPr/>
            </a:pPr>
            <a:r>
              <a:rPr lang="ru-RU" b="1"/>
              <a:t>Все пациенты с ишемической болезнью сердца, в том числе и после инфаркта миокарда должны принимать определенный набор лекарственных препаратов, которые позволяют свести к минимуму долгосрочный риск осложнений и продлить годы активной жизни</a:t>
            </a:r>
          </a:p>
        </p:txBody>
      </p:sp>
      <p:pic>
        <p:nvPicPr>
          <p:cNvPr id="7" name="Picture 10" descr="BD10336_"/>
          <p:cNvPicPr>
            <a:picLocks noChangeAspect="1" noChangeArrowheads="1"/>
          </p:cNvPicPr>
          <p:nvPr/>
        </p:nvPicPr>
        <p:blipFill>
          <a:blip r:embed="rId2"/>
          <a:stretch/>
        </p:blipFill>
        <p:spPr bwMode="auto">
          <a:xfrm>
            <a:off x="545043" y="2238905"/>
            <a:ext cx="215899" cy="215899"/>
          </a:xfrm>
          <a:prstGeom prst="rect">
            <a:avLst/>
          </a:prstGeom>
          <a:noFill/>
        </p:spPr>
      </p:pic>
      <p:pic>
        <p:nvPicPr>
          <p:cNvPr id="8" name="Picture 11" descr="BD10336_"/>
          <p:cNvPicPr>
            <a:picLocks noChangeAspect="1" noChangeArrowheads="1"/>
          </p:cNvPicPr>
          <p:nvPr/>
        </p:nvPicPr>
        <p:blipFill>
          <a:blip r:embed="rId2"/>
          <a:stretch/>
        </p:blipFill>
        <p:spPr bwMode="auto">
          <a:xfrm>
            <a:off x="529962" y="3357209"/>
            <a:ext cx="215899" cy="215899"/>
          </a:xfrm>
          <a:prstGeom prst="rect">
            <a:avLst/>
          </a:prstGeom>
          <a:noFill/>
        </p:spPr>
      </p:pic>
      <p:pic>
        <p:nvPicPr>
          <p:cNvPr id="9" name="Picture 12" descr="BD10336_"/>
          <p:cNvPicPr>
            <a:picLocks noChangeAspect="1" noChangeArrowheads="1"/>
          </p:cNvPicPr>
          <p:nvPr/>
        </p:nvPicPr>
        <p:blipFill>
          <a:blip r:embed="rId2"/>
          <a:stretch/>
        </p:blipFill>
        <p:spPr bwMode="auto">
          <a:xfrm>
            <a:off x="588610" y="4740980"/>
            <a:ext cx="215899" cy="215899"/>
          </a:xfrm>
          <a:prstGeom prst="rect">
            <a:avLst/>
          </a:prstGeom>
          <a:noFill/>
        </p:spPr>
      </p:pic>
      <p:sp>
        <p:nvSpPr>
          <p:cNvPr id="10" name="Скругленная прямоугольная выноска 1"/>
          <p:cNvSpPr/>
          <p:nvPr/>
        </p:nvSpPr>
        <p:spPr bwMode="auto">
          <a:xfrm>
            <a:off x="6942873" y="1412776"/>
            <a:ext cx="1494124" cy="612648"/>
          </a:xfrm>
          <a:prstGeom prst="wedgeRoundRectCallout">
            <a:avLst>
              <a:gd name="adj1" fmla="val -100802"/>
              <a:gd name="adj2" fmla="val -5204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t>Увы, нет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a:spLocks noChangeArrowheads="1"/>
          </p:cNvSpPr>
          <p:nvPr/>
        </p:nvSpPr>
        <p:spPr bwMode="auto">
          <a:xfrm>
            <a:off x="184693" y="842229"/>
            <a:ext cx="8828357" cy="551689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a:spcBef>
                <a:spcPts val="0"/>
              </a:spcBef>
              <a:spcAft>
                <a:spcPts val="1200"/>
              </a:spcAft>
              <a:buClr>
                <a:srgbClr val="C00000"/>
              </a:buClr>
              <a:defRPr/>
            </a:pPr>
            <a:r>
              <a:rPr lang="ru-RU" sz="2000" b="1" spc="600">
                <a:solidFill>
                  <a:srgbClr val="C00000"/>
                </a:solidFill>
                <a:ea typeface="Calibri"/>
                <a:cs typeface="Times New Roman"/>
              </a:rPr>
              <a:t>   ЧАСТО:</a:t>
            </a:r>
            <a:endParaRPr lang="ru-RU" sz="2000">
              <a:solidFill>
                <a:srgbClr val="C00000"/>
              </a:solidFill>
              <a:ea typeface="Calibri"/>
              <a:cs typeface="Times New Roman"/>
            </a:endParaRPr>
          </a:p>
          <a:p>
            <a:pPr marL="342900" indent="-342900">
              <a:spcBef>
                <a:spcPts val="0"/>
              </a:spcBef>
              <a:spcAft>
                <a:spcPts val="0"/>
              </a:spcAft>
              <a:buClr>
                <a:srgbClr val="C00000"/>
              </a:buClr>
              <a:buFont typeface="Wingdings"/>
              <a:buChar char="Ø"/>
              <a:defRPr/>
            </a:pPr>
            <a:r>
              <a:rPr lang="ru-RU" b="1">
                <a:solidFill>
                  <a:srgbClr val="C00000"/>
                </a:solidFill>
                <a:latin typeface="+mj-lt"/>
                <a:ea typeface="Calibri"/>
                <a:cs typeface="Times New Roman"/>
              </a:rPr>
              <a:t>Боль или дискомфорт в груди</a:t>
            </a:r>
            <a:r>
              <a:rPr lang="ru-RU">
                <a:latin typeface="+mj-lt"/>
                <a:ea typeface="Calibri"/>
                <a:cs typeface="Times New Roman"/>
              </a:rPr>
              <a:t>, которые длятся дольше, чем несколько минут, или проходят и начинаются опять</a:t>
            </a:r>
            <a:endParaRPr/>
          </a:p>
          <a:p>
            <a:pPr marL="800100" lvl="1" indent="-342900">
              <a:spcBef>
                <a:spcPts val="0"/>
              </a:spcBef>
              <a:spcAft>
                <a:spcPts val="0"/>
              </a:spcAft>
              <a:buClr>
                <a:srgbClr val="C00000"/>
              </a:buClr>
              <a:buFont typeface="Arial"/>
              <a:buChar char="•"/>
              <a:defRPr/>
            </a:pPr>
            <a:r>
              <a:rPr lang="ru-RU">
                <a:latin typeface="+mj-lt"/>
                <a:ea typeface="Calibri"/>
                <a:cs typeface="Times New Roman"/>
              </a:rPr>
              <a:t>Наиболее часто боль ощущается в центре груди (за грудиной)</a:t>
            </a:r>
            <a:endParaRPr/>
          </a:p>
          <a:p>
            <a:pPr marL="800100" lvl="1" indent="-342900">
              <a:spcBef>
                <a:spcPts val="0"/>
              </a:spcBef>
              <a:spcAft>
                <a:spcPts val="0"/>
              </a:spcAft>
              <a:buClr>
                <a:srgbClr val="C00000"/>
              </a:buClr>
              <a:buFont typeface="Arial"/>
              <a:buChar char="•"/>
              <a:defRPr/>
            </a:pPr>
            <a:r>
              <a:rPr lang="ru-RU">
                <a:latin typeface="+mj-lt"/>
                <a:ea typeface="Calibri"/>
                <a:cs typeface="Times New Roman"/>
              </a:rPr>
              <a:t>Чаще всего боль похожа на сдавление,  дискомфорт, тяжесть или жжение, но бывает и резкая кинжальная боль</a:t>
            </a:r>
            <a:endParaRPr/>
          </a:p>
          <a:p>
            <a:pPr marL="800100" lvl="1" indent="-342900">
              <a:spcBef>
                <a:spcPts val="0"/>
              </a:spcBef>
              <a:spcAft>
                <a:spcPts val="0"/>
              </a:spcAft>
              <a:buClr>
                <a:srgbClr val="C00000"/>
              </a:buClr>
              <a:buFont typeface="Arial"/>
              <a:buChar char="•"/>
              <a:defRPr/>
            </a:pPr>
            <a:r>
              <a:rPr lang="ru-RU">
                <a:latin typeface="+mj-lt"/>
                <a:ea typeface="Calibri"/>
                <a:cs typeface="Times New Roman"/>
              </a:rPr>
              <a:t>Если у человека раньше уже была стенокардия (боли в груди при нагрузке), боль  может быть похожей, но более сильной и длительной, не проходит  полностью при приеме нитроглицерина </a:t>
            </a:r>
            <a:endParaRPr/>
          </a:p>
          <a:p>
            <a:pPr lvl="1">
              <a:spcBef>
                <a:spcPts val="0"/>
              </a:spcBef>
              <a:spcAft>
                <a:spcPts val="0"/>
              </a:spcAft>
              <a:buClr>
                <a:srgbClr val="C00000"/>
              </a:buClr>
              <a:defRPr/>
            </a:pPr>
            <a:endParaRPr lang="ru-RU">
              <a:latin typeface="+mj-lt"/>
              <a:ea typeface="Calibri"/>
              <a:cs typeface="Times New Roman"/>
            </a:endParaRPr>
          </a:p>
          <a:p>
            <a:pPr lvl="0">
              <a:spcBef>
                <a:spcPts val="0"/>
              </a:spcBef>
              <a:spcAft>
                <a:spcPts val="0"/>
              </a:spcAft>
              <a:buClr>
                <a:srgbClr val="C00000"/>
              </a:buClr>
              <a:buFont typeface="Wingdings"/>
              <a:buChar char="Ø"/>
              <a:defRPr/>
            </a:pPr>
            <a:r>
              <a:rPr lang="ru-RU">
                <a:latin typeface="+mj-lt"/>
                <a:ea typeface="Calibri"/>
                <a:cs typeface="Times New Roman"/>
              </a:rPr>
              <a:t>     </a:t>
            </a:r>
            <a:r>
              <a:rPr lang="ru-RU" b="1">
                <a:solidFill>
                  <a:srgbClr val="C00000"/>
                </a:solidFill>
                <a:latin typeface="+mj-lt"/>
                <a:ea typeface="Calibri"/>
                <a:cs typeface="Times New Roman"/>
              </a:rPr>
              <a:t>Боль или дискомфорт в других частях тела, которые расположены выше пояса </a:t>
            </a:r>
            <a:r>
              <a:rPr lang="ru-RU"/>
              <a:t>–</a:t>
            </a:r>
            <a:endParaRPr/>
          </a:p>
          <a:p>
            <a:pPr lvl="0">
              <a:spcBef>
                <a:spcPts val="0"/>
              </a:spcBef>
              <a:spcAft>
                <a:spcPts val="0"/>
              </a:spcAft>
              <a:buClr>
                <a:srgbClr val="C00000"/>
              </a:buClr>
              <a:defRPr/>
            </a:pPr>
            <a:r>
              <a:rPr lang="ru-RU">
                <a:latin typeface="+mj-lt"/>
                <a:ea typeface="Calibri"/>
                <a:cs typeface="Times New Roman"/>
              </a:rPr>
              <a:t>       </a:t>
            </a:r>
            <a:r>
              <a:rPr lang="ru-RU" b="1">
                <a:latin typeface="+mj-lt"/>
                <a:ea typeface="Calibri"/>
                <a:cs typeface="Times New Roman"/>
              </a:rPr>
              <a:t>в одной или обеих руках</a:t>
            </a:r>
            <a:r>
              <a:rPr lang="ru-RU">
                <a:latin typeface="+mj-lt"/>
                <a:ea typeface="Calibri"/>
                <a:cs typeface="Times New Roman"/>
              </a:rPr>
              <a:t> (чаще в левой), </a:t>
            </a:r>
            <a:r>
              <a:rPr lang="ru-RU" b="1">
                <a:latin typeface="+mj-lt"/>
                <a:ea typeface="Calibri"/>
                <a:cs typeface="Times New Roman"/>
              </a:rPr>
              <a:t>плечах</a:t>
            </a:r>
            <a:r>
              <a:rPr lang="ru-RU">
                <a:latin typeface="+mj-lt"/>
                <a:ea typeface="Calibri"/>
                <a:cs typeface="Times New Roman"/>
              </a:rPr>
              <a:t>, </a:t>
            </a:r>
            <a:r>
              <a:rPr lang="ru-RU" b="1">
                <a:latin typeface="+mj-lt"/>
                <a:ea typeface="Calibri"/>
                <a:cs typeface="Times New Roman"/>
              </a:rPr>
              <a:t>спине</a:t>
            </a:r>
            <a:r>
              <a:rPr lang="ru-RU">
                <a:latin typeface="+mj-lt"/>
                <a:ea typeface="Calibri"/>
                <a:cs typeface="Times New Roman"/>
              </a:rPr>
              <a:t>, </a:t>
            </a:r>
            <a:r>
              <a:rPr lang="ru-RU" b="1">
                <a:latin typeface="+mj-lt"/>
                <a:ea typeface="Calibri"/>
                <a:cs typeface="Times New Roman"/>
              </a:rPr>
              <a:t>шее</a:t>
            </a:r>
            <a:r>
              <a:rPr lang="ru-RU">
                <a:latin typeface="+mj-lt"/>
                <a:ea typeface="Calibri"/>
                <a:cs typeface="Times New Roman"/>
              </a:rPr>
              <a:t>, </a:t>
            </a:r>
            <a:r>
              <a:rPr lang="ru-RU" b="1">
                <a:latin typeface="+mj-lt"/>
                <a:ea typeface="Calibri"/>
                <a:cs typeface="Times New Roman"/>
              </a:rPr>
              <a:t>челюсти</a:t>
            </a:r>
            <a:r>
              <a:rPr lang="ru-RU">
                <a:latin typeface="+mj-lt"/>
                <a:ea typeface="Calibri"/>
                <a:cs typeface="Times New Roman"/>
              </a:rPr>
              <a:t>,</a:t>
            </a:r>
            <a:r>
              <a:rPr lang="ru-RU" b="1">
                <a:latin typeface="+mj-lt"/>
                <a:ea typeface="Calibri"/>
                <a:cs typeface="Times New Roman"/>
              </a:rPr>
              <a:t> животе</a:t>
            </a:r>
            <a:endParaRPr/>
          </a:p>
          <a:p>
            <a:pPr marL="800100" lvl="1" indent="-342900">
              <a:spcBef>
                <a:spcPts val="0"/>
              </a:spcBef>
              <a:spcAft>
                <a:spcPts val="0"/>
              </a:spcAft>
              <a:buClr>
                <a:srgbClr val="C00000"/>
              </a:buClr>
              <a:buFont typeface="Arial"/>
              <a:buChar char="•"/>
              <a:defRPr/>
            </a:pPr>
            <a:r>
              <a:rPr lang="ru-RU">
                <a:latin typeface="+mj-lt"/>
                <a:cs typeface="Times New Roman"/>
              </a:rPr>
              <a:t>Боль в этих частях тела может отмечаться одновременно с болью в груди </a:t>
            </a:r>
            <a:endParaRPr/>
          </a:p>
          <a:p>
            <a:pPr lvl="1">
              <a:spcBef>
                <a:spcPts val="0"/>
              </a:spcBef>
              <a:spcAft>
                <a:spcPts val="0"/>
              </a:spcAft>
              <a:buClr>
                <a:srgbClr val="C00000"/>
              </a:buClr>
              <a:defRPr/>
            </a:pPr>
            <a:r>
              <a:rPr lang="ru-RU">
                <a:latin typeface="+mj-lt"/>
                <a:cs typeface="Times New Roman"/>
              </a:rPr>
              <a:t>(тогда говорят, что боль в груди отдается в шею, челюсть, руку, спину и т.д.) или быть единственным симптомом</a:t>
            </a:r>
            <a:endParaRPr/>
          </a:p>
          <a:p>
            <a:pPr lvl="1">
              <a:spcBef>
                <a:spcPts val="0"/>
              </a:spcBef>
              <a:spcAft>
                <a:spcPts val="0"/>
              </a:spcAft>
              <a:buClr>
                <a:srgbClr val="C00000"/>
              </a:buClr>
              <a:defRPr/>
            </a:pPr>
            <a:endParaRPr lang="ru-RU">
              <a:latin typeface="+mj-lt"/>
              <a:cs typeface="Arial"/>
            </a:endParaRPr>
          </a:p>
          <a:p>
            <a:pPr>
              <a:spcBef>
                <a:spcPts val="0"/>
              </a:spcBef>
              <a:spcAft>
                <a:spcPts val="0"/>
              </a:spcAft>
              <a:buClr>
                <a:srgbClr val="C00000"/>
              </a:buClr>
              <a:buFont typeface="Wingdings"/>
              <a:buChar char="Ø"/>
              <a:defRPr/>
            </a:pPr>
            <a:r>
              <a:rPr lang="ru-RU">
                <a:solidFill>
                  <a:srgbClr val="C00000"/>
                </a:solidFill>
                <a:latin typeface="+mj-lt"/>
                <a:ea typeface="Calibri"/>
                <a:cs typeface="Times New Roman"/>
              </a:rPr>
              <a:t>      </a:t>
            </a:r>
            <a:r>
              <a:rPr lang="ru-RU" b="1">
                <a:solidFill>
                  <a:srgbClr val="C00000"/>
                </a:solidFill>
                <a:latin typeface="+mj-lt"/>
                <a:ea typeface="Calibri"/>
                <a:cs typeface="Times New Roman"/>
              </a:rPr>
              <a:t>Нехватка воздуха</a:t>
            </a:r>
            <a:endParaRPr/>
          </a:p>
          <a:p>
            <a:pPr marL="800100" lvl="1" indent="-342900">
              <a:spcBef>
                <a:spcPts val="0"/>
              </a:spcBef>
              <a:spcAft>
                <a:spcPts val="0"/>
              </a:spcAft>
              <a:buClr>
                <a:srgbClr val="C00000"/>
              </a:buClr>
              <a:buFont typeface="Arial"/>
              <a:buChar char="•"/>
              <a:defRPr/>
            </a:pPr>
            <a:r>
              <a:rPr lang="ru-RU">
                <a:latin typeface="+mj-lt"/>
                <a:ea typeface="Calibri"/>
                <a:cs typeface="Times New Roman"/>
              </a:rPr>
              <a:t>Нехватка воздуха может сопровождать боль или быть единственным симптомом </a:t>
            </a:r>
            <a:endParaRPr lang="ru-RU">
              <a:latin typeface="+mj-lt"/>
              <a:cs typeface="Arial"/>
            </a:endParaRPr>
          </a:p>
        </p:txBody>
      </p:sp>
      <p:sp>
        <p:nvSpPr>
          <p:cNvPr id="5" name="Прямоугольник 1"/>
          <p:cNvSpPr/>
          <p:nvPr/>
        </p:nvSpPr>
        <p:spPr bwMode="auto">
          <a:xfrm>
            <a:off x="0" y="310569"/>
            <a:ext cx="5854863" cy="523220"/>
          </a:xfrm>
          <a:prstGeom prst="rect">
            <a:avLst/>
          </a:prstGeom>
        </p:spPr>
        <p:txBody>
          <a:bodyPr wrap="square">
            <a:spAutoFit/>
          </a:bodyPr>
          <a:lstStyle/>
          <a:p>
            <a:pPr algn="ctr">
              <a:spcBef>
                <a:spcPts val="0"/>
              </a:spcBef>
              <a:spcAft>
                <a:spcPts val="0"/>
              </a:spcAft>
              <a:defRPr/>
            </a:pPr>
            <a:r>
              <a:rPr lang="ru-RU" sz="2800" b="1">
                <a:solidFill>
                  <a:schemeClr val="accent5">
                    <a:lumMod val="50000"/>
                  </a:schemeClr>
                </a:solidFill>
                <a:ea typeface="Calibri"/>
                <a:cs typeface="Times New Roman"/>
              </a:rPr>
              <a:t>  Симптомы инфаркта миокарда</a:t>
            </a:r>
          </a:p>
        </p:txBody>
      </p:sp>
      <p:pic>
        <p:nvPicPr>
          <p:cNvPr id="6" name="Picture 2" descr="Картинки по запросу больной с инфарктом миокарда"/>
          <p:cNvPicPr>
            <a:picLocks noChangeAspect="1" noChangeArrowheads="1"/>
          </p:cNvPicPr>
          <p:nvPr/>
        </p:nvPicPr>
        <p:blipFill>
          <a:blip r:embed="rId2"/>
          <a:stretch/>
        </p:blipFill>
        <p:spPr bwMode="auto">
          <a:xfrm>
            <a:off x="6948264" y="0"/>
            <a:ext cx="1823646" cy="1209157"/>
          </a:xfrm>
          <a:prstGeom prst="rect">
            <a:avLst/>
          </a:prstGeom>
          <a:noFill/>
        </p:spPr>
      </p:pic>
      <p:sp>
        <p:nvSpPr>
          <p:cNvPr id="7" name="Прямоугольник 2"/>
          <p:cNvSpPr/>
          <p:nvPr/>
        </p:nvSpPr>
        <p:spPr bwMode="auto">
          <a:xfrm>
            <a:off x="0" y="6309320"/>
            <a:ext cx="9144000" cy="5486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solidFill>
                  <a:schemeClr val="tx1">
                    <a:lumMod val="85000"/>
                    <a:lumOff val="15000"/>
                  </a:schemeClr>
                </a:solidFill>
              </a:rPr>
              <a:t>ДОПОЛНИТЕЛЬНАЯ ИНФОРМАЦИЯ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5"/>
          <p:cNvSpPr/>
          <p:nvPr/>
        </p:nvSpPr>
        <p:spPr bwMode="auto">
          <a:xfrm>
            <a:off x="307972" y="5156343"/>
            <a:ext cx="6973361" cy="1477328"/>
          </a:xfrm>
          <a:prstGeom prst="rect">
            <a:avLst/>
          </a:prstGeom>
          <a:solidFill>
            <a:schemeClr val="accent4">
              <a:lumMod val="20000"/>
              <a:lumOff val="80000"/>
            </a:schemeClr>
          </a:solidFill>
        </p:spPr>
        <p:txBody>
          <a:bodyPr wrap="square">
            <a:spAutoFit/>
          </a:bodyPr>
          <a:lstStyle/>
          <a:p>
            <a:pPr>
              <a:defRPr/>
            </a:pPr>
            <a:r>
              <a:rPr lang="ru-RU">
                <a:ea typeface="Times New Roman"/>
              </a:rPr>
              <a:t>Кроме этого, многим пациентам после ИМ требуется профилактика развития сердечной недостаточности. </a:t>
            </a:r>
          </a:p>
          <a:p>
            <a:pPr>
              <a:defRPr/>
            </a:pPr>
            <a:r>
              <a:rPr lang="ru-RU">
                <a:ea typeface="Times New Roman"/>
              </a:rPr>
              <a:t>С этой целью назначаются препараты из класса </a:t>
            </a:r>
            <a:r>
              <a:rPr lang="ru-RU" b="1" i="1">
                <a:ea typeface="Times New Roman"/>
              </a:rPr>
              <a:t>ингибиторов ангиотензинпревращающего фермента (АПФ) </a:t>
            </a:r>
            <a:r>
              <a:rPr lang="ru-RU">
                <a:ea typeface="Times New Roman"/>
              </a:rPr>
              <a:t>или близких к ним </a:t>
            </a:r>
            <a:r>
              <a:rPr lang="ru-RU" b="1" i="1">
                <a:ea typeface="Times New Roman"/>
              </a:rPr>
              <a:t>блокаторов ангиотензиновых рецепторов</a:t>
            </a:r>
            <a:endParaRPr lang="ru-RU"/>
          </a:p>
        </p:txBody>
      </p:sp>
      <p:pic>
        <p:nvPicPr>
          <p:cNvPr id="5" name="Picture 3"/>
          <p:cNvPicPr>
            <a:picLocks noChangeAspect="1" noChangeArrowheads="1"/>
          </p:cNvPicPr>
          <p:nvPr/>
        </p:nvPicPr>
        <p:blipFill>
          <a:blip r:embed="rId2"/>
          <a:stretch/>
        </p:blipFill>
        <p:spPr bwMode="auto">
          <a:xfrm>
            <a:off x="7281333" y="4591847"/>
            <a:ext cx="1862667" cy="2163030"/>
          </a:xfrm>
          <a:prstGeom prst="rect">
            <a:avLst/>
          </a:prstGeom>
          <a:noFill/>
          <a:ln>
            <a:noFill/>
          </a:ln>
        </p:spPr>
      </p:pic>
      <p:sp>
        <p:nvSpPr>
          <p:cNvPr id="6" name="Rectangle 2"/>
          <p:cNvSpPr>
            <a:spLocks noGrp="1" noChangeArrowheads="1"/>
          </p:cNvSpPr>
          <p:nvPr>
            <p:ph type="title"/>
          </p:nvPr>
        </p:nvSpPr>
        <p:spPr bwMode="auto">
          <a:xfrm>
            <a:off x="340255" y="43834"/>
            <a:ext cx="8690856" cy="881856"/>
          </a:xfrm>
        </p:spPr>
        <p:txBody>
          <a:bodyPr>
            <a:normAutofit fontScale="90000"/>
          </a:bodyPr>
          <a:lstStyle/>
          <a:p>
            <a:pPr algn="ctr">
              <a:defRPr/>
            </a:pPr>
            <a:r>
              <a:rPr lang="ru-RU" sz="3200" b="1">
                <a:solidFill>
                  <a:srgbClr val="00B050"/>
                </a:solidFill>
              </a:rPr>
              <a:t>Принцип </a:t>
            </a:r>
            <a:r>
              <a:rPr lang="en-US" sz="3200" b="1">
                <a:solidFill>
                  <a:srgbClr val="00B050"/>
                </a:solidFill>
              </a:rPr>
              <a:t>ABC </a:t>
            </a:r>
            <a:r>
              <a:rPr lang="ru-RU" sz="3200" b="1">
                <a:solidFill>
                  <a:srgbClr val="00B050"/>
                </a:solidFill>
              </a:rPr>
              <a:t>– алфавит лечения ишемической болезни сердца</a:t>
            </a:r>
          </a:p>
        </p:txBody>
      </p:sp>
      <p:sp>
        <p:nvSpPr>
          <p:cNvPr id="7" name="Прямоугольник 4"/>
          <p:cNvSpPr/>
          <p:nvPr/>
        </p:nvSpPr>
        <p:spPr bwMode="auto">
          <a:xfrm>
            <a:off x="214489" y="1110986"/>
            <a:ext cx="8613422" cy="3924151"/>
          </a:xfrm>
          <a:prstGeom prst="rect">
            <a:avLst/>
          </a:prstGeom>
        </p:spPr>
        <p:txBody>
          <a:bodyPr wrap="square">
            <a:spAutoFit/>
          </a:bodyPr>
          <a:lstStyle/>
          <a:p>
            <a:pPr indent="449580" algn="just">
              <a:spcBef>
                <a:spcPts val="600"/>
              </a:spcBef>
              <a:spcAft>
                <a:spcPts val="0"/>
              </a:spcAft>
              <a:defRPr/>
            </a:pPr>
            <a:r>
              <a:rPr lang="ru-RU" b="1">
                <a:solidFill>
                  <a:srgbClr val="00B050"/>
                </a:solidFill>
                <a:ea typeface="Times New Roman"/>
              </a:rPr>
              <a:t>А</a:t>
            </a:r>
            <a:r>
              <a:rPr lang="ru-RU">
                <a:ea typeface="Times New Roman"/>
              </a:rPr>
              <a:t> – </a:t>
            </a:r>
            <a:r>
              <a:rPr lang="ru-RU" b="1">
                <a:ea typeface="Times New Roman"/>
              </a:rPr>
              <a:t>Антиагрегантная терапия</a:t>
            </a:r>
            <a:r>
              <a:rPr lang="ru-RU">
                <a:ea typeface="Times New Roman"/>
              </a:rPr>
              <a:t> (препараты, которые препятствуют слипанию тромбоцитов и за счет этого снижают свертываемость крови)</a:t>
            </a:r>
            <a:endParaRPr/>
          </a:p>
          <a:p>
            <a:pPr marL="1200150" lvl="2" indent="-285750" algn="just">
              <a:spcBef>
                <a:spcPts val="600"/>
              </a:spcBef>
              <a:buFont typeface="Wingdings"/>
              <a:buChar char="q"/>
              <a:defRPr/>
            </a:pPr>
            <a:r>
              <a:rPr lang="ru-RU">
                <a:ea typeface="Times New Roman"/>
              </a:rPr>
              <a:t>Наиболее часто с этой целью используется аспирин</a:t>
            </a:r>
            <a:endParaRPr/>
          </a:p>
          <a:p>
            <a:pPr marL="1200150" lvl="2" indent="-285750" algn="just">
              <a:spcBef>
                <a:spcPts val="600"/>
              </a:spcBef>
              <a:buFont typeface="Wingdings"/>
              <a:buChar char="q"/>
              <a:defRPr/>
            </a:pPr>
            <a:r>
              <a:rPr lang="ru-RU">
                <a:ea typeface="Times New Roman"/>
              </a:rPr>
              <a:t>В первые 6-12 месяцев после инфаркта миокарда или перенесенной ангиопластики со стентированием большинство пациентов должны получать так называемую «двойную антиагрегантную терапию» – комбинацию аспирина и еще одного антиагреганта (клопидогрела, прасугрела или тикагрелора)</a:t>
            </a:r>
          </a:p>
          <a:p>
            <a:pPr indent="449580" algn="just">
              <a:spcBef>
                <a:spcPts val="600"/>
              </a:spcBef>
              <a:spcAft>
                <a:spcPts val="0"/>
              </a:spcAft>
              <a:defRPr/>
            </a:pPr>
            <a:r>
              <a:rPr lang="ru-RU" b="1">
                <a:solidFill>
                  <a:srgbClr val="00B050"/>
                </a:solidFill>
                <a:ea typeface="Times New Roman"/>
              </a:rPr>
              <a:t>В</a:t>
            </a:r>
            <a:r>
              <a:rPr lang="ru-RU">
                <a:ea typeface="Times New Roman"/>
              </a:rPr>
              <a:t> – </a:t>
            </a:r>
            <a:r>
              <a:rPr lang="ru-RU" b="1">
                <a:ea typeface="Times New Roman"/>
              </a:rPr>
              <a:t>Бета-блокатор</a:t>
            </a:r>
            <a:r>
              <a:rPr lang="ru-RU">
                <a:ea typeface="Times New Roman"/>
              </a:rPr>
              <a:t>. Препараты этой группы снижают п</a:t>
            </a:r>
            <a:r>
              <a:rPr lang="ru-RU"/>
              <a:t>отребность сердца в кислороде за счет снижения частоты сердечных сокращений и артериального давления, также они обладают антиаритмическим действием</a:t>
            </a:r>
            <a:endParaRPr lang="ru-RU">
              <a:ea typeface="Times New Roman"/>
            </a:endParaRPr>
          </a:p>
          <a:p>
            <a:pPr lvl="1">
              <a:defRPr/>
            </a:pPr>
            <a:r>
              <a:rPr lang="ru-RU" b="1">
                <a:solidFill>
                  <a:srgbClr val="00B050"/>
                </a:solidFill>
                <a:ea typeface="Times New Roman"/>
              </a:rPr>
              <a:t>С </a:t>
            </a:r>
            <a:r>
              <a:rPr lang="ru-RU">
                <a:ea typeface="Times New Roman"/>
              </a:rPr>
              <a:t>– Препарат, снижающий уровень холестерина (от английского «с</a:t>
            </a:r>
            <a:r>
              <a:rPr lang="en-US">
                <a:ea typeface="Times New Roman"/>
              </a:rPr>
              <a:t>holesterol</a:t>
            </a:r>
            <a:r>
              <a:rPr lang="ru-RU">
                <a:ea typeface="Times New Roman"/>
              </a:rPr>
              <a:t>» - холестерин). Наиболее часто используются препараты из класса </a:t>
            </a:r>
            <a:r>
              <a:rPr lang="ru-RU" b="1">
                <a:ea typeface="Times New Roman"/>
              </a:rPr>
              <a:t>статинов</a:t>
            </a:r>
            <a:endParaRPr lang="ru-RU"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7"/>
          <p:cNvSpPr/>
          <p:nvPr/>
        </p:nvSpPr>
        <p:spPr bwMode="auto">
          <a:xfrm>
            <a:off x="4058062" y="135771"/>
            <a:ext cx="5085937" cy="1077218"/>
          </a:xfrm>
          <a:prstGeom prst="rect">
            <a:avLst/>
          </a:prstGeom>
        </p:spPr>
        <p:txBody>
          <a:bodyPr wrap="square">
            <a:spAutoFit/>
          </a:bodyPr>
          <a:lstStyle/>
          <a:p>
            <a:pPr>
              <a:defRPr/>
            </a:pPr>
            <a:r>
              <a:rPr lang="ru-RU" sz="3200" b="1">
                <a:solidFill>
                  <a:srgbClr val="00B050"/>
                </a:solidFill>
              </a:rPr>
              <a:t>Если Вам трудно регулярно принимать лекарства…</a:t>
            </a:r>
            <a:endParaRPr lang="ru-RU" sz="3200">
              <a:solidFill>
                <a:srgbClr val="00B050"/>
              </a:solidFill>
            </a:endParaRPr>
          </a:p>
        </p:txBody>
      </p:sp>
      <p:sp>
        <p:nvSpPr>
          <p:cNvPr id="5" name="TextBox 4"/>
          <p:cNvSpPr>
            <a:spLocks/>
          </p:cNvSpPr>
          <p:nvPr/>
        </p:nvSpPr>
        <p:spPr bwMode="auto">
          <a:xfrm>
            <a:off x="525991" y="1635617"/>
            <a:ext cx="8342489" cy="4924425"/>
          </a:xfrm>
          <a:prstGeom prst="rect">
            <a:avLst/>
          </a:prstGeom>
          <a:noFill/>
        </p:spPr>
        <p:txBody>
          <a:bodyPr wrap="square" rtlCol="0">
            <a:spAutoFit/>
          </a:bodyPr>
          <a:lstStyle/>
          <a:p>
            <a:pPr marL="285750" lvl="0" indent="-285750">
              <a:spcAft>
                <a:spcPts val="1200"/>
              </a:spcAft>
              <a:buClr>
                <a:srgbClr val="00B050"/>
              </a:buClr>
              <a:buFont typeface="Wingdings"/>
              <a:buChar char=""/>
              <a:defRPr/>
            </a:pPr>
            <a:r>
              <a:rPr lang="ru-RU"/>
              <a:t>Постарайтесь принимать препараты каждый день в одно и то же время</a:t>
            </a:r>
            <a:endParaRPr lang="en-US"/>
          </a:p>
          <a:p>
            <a:pPr marL="285750" lvl="0" indent="-285750">
              <a:spcAft>
                <a:spcPts val="1200"/>
              </a:spcAft>
              <a:buClr>
                <a:srgbClr val="00B050"/>
              </a:buClr>
              <a:buFont typeface="Wingdings"/>
              <a:buChar char=""/>
              <a:defRPr/>
            </a:pPr>
            <a:r>
              <a:rPr lang="ru-RU"/>
              <a:t>Сочетайте прием лекарств с другими повседневными действиями, например, просмотром выпуска утренних новостей</a:t>
            </a:r>
            <a:endParaRPr/>
          </a:p>
          <a:p>
            <a:pPr marL="285750" lvl="0" indent="-285750">
              <a:spcAft>
                <a:spcPts val="1200"/>
              </a:spcAft>
              <a:buClr>
                <a:srgbClr val="00B050"/>
              </a:buClr>
              <a:buFont typeface="Wingdings"/>
              <a:buChar char=""/>
              <a:defRPr/>
            </a:pPr>
            <a:r>
              <a:rPr lang="ru-RU"/>
              <a:t>Попросите своих близких напоминать Вам о необходимости принять таблетки</a:t>
            </a:r>
            <a:endParaRPr lang="en-US"/>
          </a:p>
          <a:p>
            <a:pPr marL="285750" lvl="0" indent="-285750">
              <a:spcAft>
                <a:spcPts val="1200"/>
              </a:spcAft>
              <a:buClr>
                <a:srgbClr val="00B050"/>
              </a:buClr>
              <a:buFont typeface="Wingdings"/>
              <a:buChar char=""/>
              <a:defRPr/>
            </a:pPr>
            <a:r>
              <a:rPr lang="ru-RU"/>
              <a:t>Многим пациентам бывает проще, если они заранее раскладывают таблетки на определенный период времени – например, на следующий день или неделю</a:t>
            </a:r>
            <a:endParaRPr/>
          </a:p>
          <a:p>
            <a:pPr marL="285750" lvl="0" indent="-285750">
              <a:spcAft>
                <a:spcPts val="1200"/>
              </a:spcAft>
              <a:buClr>
                <a:srgbClr val="00B050"/>
              </a:buClr>
              <a:buFont typeface="Wingdings"/>
              <a:buChar char=""/>
              <a:defRPr/>
            </a:pPr>
            <a:r>
              <a:rPr lang="ru-RU"/>
              <a:t>Повесьте листок с напоминанием на видное место, например, на холодильник</a:t>
            </a:r>
            <a:endParaRPr/>
          </a:p>
          <a:p>
            <a:pPr marL="285750" lvl="0" indent="-285750">
              <a:spcAft>
                <a:spcPts val="1200"/>
              </a:spcAft>
              <a:buClr>
                <a:srgbClr val="00B050"/>
              </a:buClr>
              <a:buFont typeface="Wingdings"/>
              <a:buChar char=""/>
              <a:defRPr/>
            </a:pPr>
            <a:r>
              <a:rPr lang="ru-RU"/>
              <a:t>Существуют приложения для смартфонов, которые будут напоминать о приеме лекарств</a:t>
            </a:r>
            <a:endParaRPr lang="en-US"/>
          </a:p>
          <a:p>
            <a:pPr marL="285750" lvl="0" indent="-285750">
              <a:spcAft>
                <a:spcPts val="1200"/>
              </a:spcAft>
              <a:buClr>
                <a:srgbClr val="00B050"/>
              </a:buClr>
              <a:buFont typeface="Wingdings"/>
              <a:buChar char=""/>
              <a:defRPr/>
            </a:pPr>
            <a:r>
              <a:rPr lang="ru-RU"/>
              <a:t>Заведите дневник приема препаратов, где Вы будете отмечать принятые таблетки. Это поможет Вам не принять случайно двойную дозу лекарства.</a:t>
            </a:r>
            <a:endParaRPr/>
          </a:p>
          <a:p>
            <a:pPr marL="285750" lvl="0" indent="-285750">
              <a:spcAft>
                <a:spcPts val="1200"/>
              </a:spcAft>
              <a:buClr>
                <a:srgbClr val="00B050"/>
              </a:buClr>
              <a:buFont typeface="Wingdings"/>
              <a:buChar char=""/>
              <a:defRPr/>
            </a:pPr>
            <a:r>
              <a:rPr lang="ru-RU"/>
              <a:t>Всегда проверяйте, достаточно ли у Вас препаратов перед длительными поездками, и не забывайте взять лекарства с собой в дорогу</a:t>
            </a:r>
            <a:endParaRPr/>
          </a:p>
        </p:txBody>
      </p:sp>
      <p:pic>
        <p:nvPicPr>
          <p:cNvPr id="6" name="Picture 2" descr="Картинки по запросу pill"/>
          <p:cNvPicPr>
            <a:picLocks noChangeAspect="1" noChangeArrowheads="1"/>
          </p:cNvPicPr>
          <p:nvPr/>
        </p:nvPicPr>
        <p:blipFill>
          <a:blip r:embed="rId2"/>
          <a:stretch/>
        </p:blipFill>
        <p:spPr bwMode="auto">
          <a:xfrm>
            <a:off x="0" y="0"/>
            <a:ext cx="3933885" cy="134876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7"/>
          <p:cNvSpPr/>
          <p:nvPr/>
        </p:nvSpPr>
        <p:spPr bwMode="auto">
          <a:xfrm>
            <a:off x="3108714" y="148432"/>
            <a:ext cx="6035285" cy="1200329"/>
          </a:xfrm>
          <a:prstGeom prst="rect">
            <a:avLst/>
          </a:prstGeom>
        </p:spPr>
        <p:txBody>
          <a:bodyPr wrap="square">
            <a:spAutoFit/>
          </a:bodyPr>
          <a:lstStyle/>
          <a:p>
            <a:pPr>
              <a:defRPr/>
            </a:pPr>
            <a:r>
              <a:rPr lang="ru-RU" sz="3600" b="1">
                <a:solidFill>
                  <a:srgbClr val="00B050"/>
                </a:solidFill>
              </a:rPr>
              <a:t>Если у Вы перенесли инфаркт миокарда…</a:t>
            </a:r>
            <a:endParaRPr lang="ru-RU" sz="3600">
              <a:solidFill>
                <a:srgbClr val="00B050"/>
              </a:solidFill>
            </a:endParaRPr>
          </a:p>
        </p:txBody>
      </p:sp>
      <p:sp>
        <p:nvSpPr>
          <p:cNvPr id="5" name="TextBox 4"/>
          <p:cNvSpPr>
            <a:spLocks/>
          </p:cNvSpPr>
          <p:nvPr/>
        </p:nvSpPr>
        <p:spPr bwMode="auto">
          <a:xfrm>
            <a:off x="508000" y="1680773"/>
            <a:ext cx="8342489" cy="5016758"/>
          </a:xfrm>
          <a:prstGeom prst="rect">
            <a:avLst/>
          </a:prstGeom>
          <a:noFill/>
        </p:spPr>
        <p:txBody>
          <a:bodyPr wrap="square" rtlCol="0">
            <a:spAutoFit/>
          </a:bodyPr>
          <a:lstStyle/>
          <a:p>
            <a:pPr lvl="0">
              <a:spcAft>
                <a:spcPts val="1200"/>
              </a:spcAft>
              <a:buClr>
                <a:srgbClr val="7030A0"/>
              </a:buClr>
              <a:defRPr/>
            </a:pPr>
            <a:r>
              <a:rPr lang="ru-RU"/>
              <a:t>Регулярно принимайте все лекарства так, как Вам рекомендовал врач</a:t>
            </a:r>
            <a:endParaRPr/>
          </a:p>
          <a:p>
            <a:pPr lvl="0">
              <a:spcAft>
                <a:spcPts val="1200"/>
              </a:spcAft>
              <a:buClr>
                <a:srgbClr val="7030A0"/>
              </a:buClr>
              <a:defRPr/>
            </a:pPr>
            <a:r>
              <a:rPr lang="ru-RU"/>
              <a:t>Никогда не отменяйте назначенный препарат самостоятельно, не посоветовавшись с врачом, даже если Вам кажется, что у Вас появились побочные эффекты – это может быть опасным</a:t>
            </a:r>
            <a:endParaRPr/>
          </a:p>
          <a:p>
            <a:pPr lvl="0">
              <a:spcAft>
                <a:spcPts val="1200"/>
              </a:spcAft>
              <a:buClr>
                <a:srgbClr val="7030A0"/>
              </a:buClr>
              <a:defRPr/>
            </a:pPr>
            <a:r>
              <a:rPr lang="ru-RU"/>
              <a:t>Не забывайте о необходимости регулярно наблюдаться у врача</a:t>
            </a:r>
            <a:endParaRPr/>
          </a:p>
          <a:p>
            <a:pPr lvl="0">
              <a:spcAft>
                <a:spcPts val="1200"/>
              </a:spcAft>
              <a:buClr>
                <a:srgbClr val="7030A0"/>
              </a:buClr>
              <a:defRPr/>
            </a:pPr>
            <a:r>
              <a:rPr lang="ru-RU"/>
              <a:t>Найдите возможность участия в программе кардиореабилитации – это поможет Вам быстрее восстановиться. Если после выписки из больницы Вы не получили направление на реабилитацию в санаторий, узнайте у своего лечащего врача, как Вы можете пойти реабилитацию.</a:t>
            </a:r>
            <a:endParaRPr/>
          </a:p>
          <a:p>
            <a:pPr lvl="0">
              <a:spcAft>
                <a:spcPts val="1200"/>
              </a:spcAft>
              <a:buClr>
                <a:srgbClr val="7030A0"/>
              </a:buClr>
              <a:defRPr/>
            </a:pPr>
            <a:r>
              <a:rPr lang="ru-RU"/>
              <a:t>Заручитесь поддержкой. Многие люди после инфаркта миокарда чувствуют себя напуганными или подавленными, это вполне объяснимо. Не стесняйтесь просить поддержки у своих близких, также бывает полезно общение с другими пациентами, которые тоже раньше перенесли инфаркт</a:t>
            </a:r>
            <a:endParaRPr/>
          </a:p>
          <a:p>
            <a:pPr lvl="0">
              <a:spcAft>
                <a:spcPts val="1200"/>
              </a:spcAft>
              <a:buClr>
                <a:srgbClr val="7030A0"/>
              </a:buClr>
              <a:defRPr/>
            </a:pPr>
            <a:r>
              <a:rPr lang="ru-RU"/>
              <a:t>По возможности нормализуйте свой образ жизни и максимально скорректируйте имеющиеся факторы риска</a:t>
            </a:r>
            <a:endParaRPr/>
          </a:p>
        </p:txBody>
      </p:sp>
      <p:pic>
        <p:nvPicPr>
          <p:cNvPr id="6" name="Рисунок 3"/>
          <p:cNvPicPr>
            <a:picLocks noChangeAspect="1"/>
          </p:cNvPicPr>
          <p:nvPr/>
        </p:nvPicPr>
        <p:blipFill>
          <a:blip r:embed="rId2"/>
          <a:stretch/>
        </p:blipFill>
        <p:spPr bwMode="auto">
          <a:xfrm>
            <a:off x="503413" y="52235"/>
            <a:ext cx="2447257" cy="1628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539552" y="2636912"/>
            <a:ext cx="8208912" cy="1647056"/>
          </a:xfrm>
        </p:spPr>
        <p:txBody>
          <a:bodyPr>
            <a:noAutofit/>
          </a:bodyPr>
          <a:lstStyle/>
          <a:p>
            <a:pPr>
              <a:defRPr/>
            </a:pPr>
            <a:r>
              <a:rPr lang="ru-RU" sz="3600" b="1">
                <a:solidFill>
                  <a:srgbClr val="336600"/>
                </a:solidFill>
              </a:rPr>
              <a:t>ПРОЙДИТЕ ДИСПАНСЕРИЗАЦИЮ!</a:t>
            </a:r>
            <a:br>
              <a:rPr lang="ru-RU" sz="3600" b="1">
                <a:solidFill>
                  <a:srgbClr val="336600"/>
                </a:solidFill>
              </a:rPr>
            </a:br>
            <a:r>
              <a:rPr lang="ru-RU" sz="3600" b="1">
                <a:solidFill>
                  <a:srgbClr val="336600"/>
                </a:solidFill>
              </a:rPr>
              <a:t>ПОСЕТИТЕ ЦЕНТР ЗДОРОВЬЯ!</a:t>
            </a:r>
            <a:br>
              <a:rPr lang="ru-RU" sz="3600" b="1">
                <a:solidFill>
                  <a:srgbClr val="336600"/>
                </a:solidFill>
              </a:rPr>
            </a:br>
            <a:r>
              <a:rPr lang="ru-RU" sz="3600" b="1">
                <a:solidFill>
                  <a:srgbClr val="C00000"/>
                </a:solidFill>
              </a:rPr>
              <a:t>БУДЬТЕ ЗДОРОВЫ!</a:t>
            </a:r>
          </a:p>
        </p:txBody>
      </p:sp>
      <p:pic>
        <p:nvPicPr>
          <p:cNvPr id="5" name="Рисунок 2"/>
          <p:cNvPicPr>
            <a:picLocks noChangeAspect="1"/>
          </p:cNvPicPr>
          <p:nvPr/>
        </p:nvPicPr>
        <p:blipFill>
          <a:blip r:embed="rId2"/>
          <a:stretch/>
        </p:blipFill>
        <p:spPr bwMode="auto">
          <a:xfrm>
            <a:off x="3131840" y="476672"/>
            <a:ext cx="2664295" cy="1711810"/>
          </a:xfrm>
          <a:prstGeom prst="rect">
            <a:avLst/>
          </a:prstGeom>
        </p:spPr>
      </p:pic>
      <p:pic>
        <p:nvPicPr>
          <p:cNvPr id="6" name="Рисунок 5"/>
          <p:cNvPicPr>
            <a:picLocks noChangeAspect="1"/>
          </p:cNvPicPr>
          <p:nvPr/>
        </p:nvPicPr>
        <p:blipFill>
          <a:blip r:embed="rId3"/>
          <a:stretch/>
        </p:blipFill>
        <p:spPr bwMode="auto">
          <a:xfrm>
            <a:off x="3347863" y="4725144"/>
            <a:ext cx="2628900" cy="1743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6321072" y="4257713"/>
            <a:ext cx="2802362" cy="1650280"/>
          </a:xfrm>
          <a:prstGeom prst="rect">
            <a:avLst/>
          </a:prstGeom>
        </p:spPr>
      </p:pic>
      <p:sp>
        <p:nvSpPr>
          <p:cNvPr id="5" name="Rectangle 1"/>
          <p:cNvSpPr>
            <a:spLocks noChangeArrowheads="1"/>
          </p:cNvSpPr>
          <p:nvPr/>
        </p:nvSpPr>
        <p:spPr bwMode="auto">
          <a:xfrm>
            <a:off x="291890" y="819778"/>
            <a:ext cx="8677085" cy="468589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a:spcBef>
                <a:spcPts val="0"/>
              </a:spcBef>
              <a:spcAft>
                <a:spcPts val="1200"/>
              </a:spcAft>
              <a:buClr>
                <a:srgbClr val="C00000"/>
              </a:buClr>
              <a:defRPr/>
            </a:pPr>
            <a:r>
              <a:rPr lang="ru-RU" sz="2000" b="1" spc="600">
                <a:solidFill>
                  <a:srgbClr val="C00000"/>
                </a:solidFill>
                <a:ea typeface="Calibri"/>
                <a:cs typeface="Times New Roman"/>
              </a:rPr>
              <a:t>БОЛЕЕ РЕДКО:</a:t>
            </a:r>
            <a:endParaRPr lang="ru-RU" sz="2000">
              <a:ea typeface="Calibri"/>
              <a:cs typeface="Times New Roman"/>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Тошнота или рвота</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Дискомфорт как при пищевом отравлении</a:t>
            </a:r>
            <a:r>
              <a:rPr lang="en-US" sz="2000">
                <a:latin typeface="+mj-lt"/>
                <a:ea typeface="Calibri"/>
                <a:cs typeface="Times New Roman"/>
              </a:rPr>
              <a:t>/</a:t>
            </a:r>
            <a:r>
              <a:rPr lang="ru-RU" sz="2000">
                <a:latin typeface="+mj-lt"/>
                <a:ea typeface="Calibri"/>
                <a:cs typeface="Times New Roman"/>
              </a:rPr>
              <a:t> несварении желудка</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Холодный пот</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Головокружение</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Бледность кожи</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Необычная усталость, утомляемость</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Потеря сознания</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Чувство страха или угрозы</a:t>
            </a:r>
            <a:endParaRPr/>
          </a:p>
          <a:p>
            <a:pPr marL="342900" indent="-342900">
              <a:lnSpc>
                <a:spcPct val="150000"/>
              </a:lnSpc>
              <a:spcBef>
                <a:spcPts val="0"/>
              </a:spcBef>
              <a:spcAft>
                <a:spcPts val="0"/>
              </a:spcAft>
              <a:buClr>
                <a:srgbClr val="C00000"/>
              </a:buClr>
              <a:buFont typeface="Wingdings"/>
              <a:buChar char="Ø"/>
              <a:defRPr/>
            </a:pPr>
            <a:r>
              <a:rPr lang="ru-RU" sz="2000">
                <a:latin typeface="+mj-lt"/>
                <a:ea typeface="Calibri"/>
                <a:cs typeface="Times New Roman"/>
              </a:rPr>
              <a:t>Неритмичное сердцебиение</a:t>
            </a:r>
            <a:endParaRPr/>
          </a:p>
        </p:txBody>
      </p:sp>
      <p:sp>
        <p:nvSpPr>
          <p:cNvPr id="6" name="Стрелка влево 8"/>
          <p:cNvSpPr/>
          <p:nvPr/>
        </p:nvSpPr>
        <p:spPr bwMode="auto">
          <a:xfrm>
            <a:off x="5220071" y="2214470"/>
            <a:ext cx="3813075" cy="2590418"/>
          </a:xfrm>
          <a:prstGeom prst="leftArrow">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solidFill>
                  <a:schemeClr val="bg2">
                    <a:lumMod val="25000"/>
                  </a:schemeClr>
                </a:solidFill>
              </a:rPr>
              <a:t>Все эти признаки могут сопровождать боль в груди или быть единственными симптомами</a:t>
            </a:r>
          </a:p>
        </p:txBody>
      </p:sp>
      <p:sp>
        <p:nvSpPr>
          <p:cNvPr id="7" name="Прямоугольник 7"/>
          <p:cNvSpPr/>
          <p:nvPr/>
        </p:nvSpPr>
        <p:spPr bwMode="auto">
          <a:xfrm>
            <a:off x="-108520" y="296558"/>
            <a:ext cx="5854863" cy="523220"/>
          </a:xfrm>
          <a:prstGeom prst="rect">
            <a:avLst/>
          </a:prstGeom>
        </p:spPr>
        <p:txBody>
          <a:bodyPr wrap="square">
            <a:spAutoFit/>
          </a:bodyPr>
          <a:lstStyle/>
          <a:p>
            <a:pPr algn="ctr">
              <a:spcBef>
                <a:spcPts val="0"/>
              </a:spcBef>
              <a:spcAft>
                <a:spcPts val="0"/>
              </a:spcAft>
              <a:defRPr/>
            </a:pPr>
            <a:r>
              <a:rPr lang="ru-RU" sz="2800" b="1">
                <a:solidFill>
                  <a:schemeClr val="accent5">
                    <a:lumMod val="50000"/>
                  </a:schemeClr>
                </a:solidFill>
                <a:ea typeface="Calibri"/>
                <a:cs typeface="Times New Roman"/>
              </a:rPr>
              <a:t>Симптомы инфаркта миокарда</a:t>
            </a:r>
          </a:p>
        </p:txBody>
      </p:sp>
      <p:sp>
        <p:nvSpPr>
          <p:cNvPr id="8" name="Прямоугольник 9"/>
          <p:cNvSpPr/>
          <p:nvPr/>
        </p:nvSpPr>
        <p:spPr bwMode="auto">
          <a:xfrm>
            <a:off x="0" y="6309320"/>
            <a:ext cx="9144000" cy="5486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solidFill>
                  <a:schemeClr val="tx1">
                    <a:lumMod val="85000"/>
                    <a:lumOff val="15000"/>
                  </a:schemeClr>
                </a:solidFill>
              </a:rPr>
              <a:t>ДОПОЛНИТЕЛЬНАЯ ИНФОРМАЦИЯ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97089" y="116632"/>
            <a:ext cx="7547319" cy="944123"/>
          </a:xfrm>
        </p:spPr>
        <p:txBody>
          <a:bodyPr>
            <a:normAutofit fontScale="90000"/>
          </a:bodyPr>
          <a:lstStyle/>
          <a:p>
            <a:pPr>
              <a:defRPr/>
            </a:pPr>
            <a:r>
              <a:rPr lang="ru-RU" sz="2800" b="1">
                <a:solidFill>
                  <a:schemeClr val="accent5">
                    <a:lumMod val="50000"/>
                  </a:schemeClr>
                </a:solidFill>
              </a:rPr>
              <a:t>Отличаются ли признаки инфаркта миокарда у различных категорий пациентов?</a:t>
            </a:r>
          </a:p>
        </p:txBody>
      </p:sp>
      <p:sp>
        <p:nvSpPr>
          <p:cNvPr id="5" name="Rectangle 1"/>
          <p:cNvSpPr>
            <a:spLocks noChangeArrowheads="1"/>
          </p:cNvSpPr>
          <p:nvPr/>
        </p:nvSpPr>
        <p:spPr bwMode="auto">
          <a:xfrm>
            <a:off x="697089" y="1988840"/>
            <a:ext cx="5593544" cy="376256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spAutoFit/>
          </a:bodyPr>
          <a:lstStyle/>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Да, заболевание может протекать различно у мужчин и женщин</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Да, существуют особенности, более характерные для пожилых пациентов</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ea typeface="Calibri"/>
                <a:cs typeface="Times New Roman"/>
              </a:rPr>
              <a:t>Да, у людей, которые ранее уже переносили инфаркт, признаки повторного инфаркта могут быть другими</a:t>
            </a:r>
            <a:endParaRPr/>
          </a:p>
          <a:p>
            <a:pPr marL="457200" indent="-457200">
              <a:lnSpc>
                <a:spcPct val="150000"/>
              </a:lnSpc>
              <a:spcBef>
                <a:spcPts val="0"/>
              </a:spcBef>
              <a:spcAft>
                <a:spcPts val="0"/>
              </a:spcAft>
              <a:buClr>
                <a:srgbClr val="C00000"/>
              </a:buClr>
              <a:buFontTx/>
              <a:buAutoNum type="arabicPeriod"/>
              <a:defRPr/>
            </a:pPr>
            <a:r>
              <a:rPr lang="ru-RU" sz="2000">
                <a:solidFill>
                  <a:prstClr val="black"/>
                </a:solidFill>
                <a:cs typeface="Arial"/>
              </a:rPr>
              <a:t>Нет не отличаются</a:t>
            </a:r>
          </a:p>
        </p:txBody>
      </p:sp>
      <p:sp>
        <p:nvSpPr>
          <p:cNvPr id="6" name="Прямоугольник 4"/>
          <p:cNvSpPr/>
          <p:nvPr/>
        </p:nvSpPr>
        <p:spPr bwMode="auto">
          <a:xfrm>
            <a:off x="510738" y="1124744"/>
            <a:ext cx="8008128" cy="45719"/>
          </a:xfrm>
          <a:prstGeom prst="rect">
            <a:avLst/>
          </a:prstGeom>
          <a:solidFill>
            <a:schemeClr val="accent6">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7" name="Picture 2" descr="ÐÐ°ÑÑÐ¸Ð½ÐºÐ¸ Ð¿Ð¾ Ð·Ð°Ð¿ÑÐ¾ÑÑ Ð¸Ð½ÑÐ°ÑÐºÑ Ð¼Ð¸Ð¾ÐºÐ°ÑÐ´Ð° Ñ Ð¶ÐµÐ½ÑÐ¸Ð½ ÐºÐ°ÑÑÐ¸Ð½ÐºÐ¸"/>
          <p:cNvPicPr>
            <a:picLocks noChangeAspect="1" noChangeArrowheads="1"/>
          </p:cNvPicPr>
          <p:nvPr/>
        </p:nvPicPr>
        <p:blipFill>
          <a:blip r:embed="rId2"/>
          <a:stretch/>
        </p:blipFill>
        <p:spPr bwMode="auto">
          <a:xfrm>
            <a:off x="6582845" y="2204864"/>
            <a:ext cx="1905001" cy="1271587"/>
          </a:xfrm>
          <a:prstGeom prst="rect">
            <a:avLst/>
          </a:prstGeom>
          <a:noFill/>
          <a:ln>
            <a:solidFill>
              <a:schemeClr val="accent5">
                <a:lumMod val="40000"/>
                <a:lumOff val="60000"/>
              </a:schemeClr>
            </a:solidFill>
          </a:ln>
        </p:spPr>
      </p:pic>
      <p:pic>
        <p:nvPicPr>
          <p:cNvPr id="8" name="Picture 2" descr="ÐÐ°ÑÑÐ¸Ð½ÐºÐ¸ Ð¿Ð¾ Ð·Ð°Ð¿ÑÐ¾ÑÑ Ð¸Ð½ÑÐ°ÑÐºÑ Ð¼Ð¸Ð¾ÐºÐ°ÑÐ´Ð° Ñ Ð¶ÐµÐ½ÑÐ¸Ð½ ÐºÐ°ÑÑÐ¸Ð½ÐºÐ¸"/>
          <p:cNvPicPr>
            <a:picLocks noChangeAspect="1" noChangeArrowheads="1"/>
          </p:cNvPicPr>
          <p:nvPr/>
        </p:nvPicPr>
        <p:blipFill>
          <a:blip r:embed="rId3"/>
          <a:stretch/>
        </p:blipFill>
        <p:spPr bwMode="auto">
          <a:xfrm>
            <a:off x="6631093" y="3985455"/>
            <a:ext cx="1887773" cy="1765953"/>
          </a:xfrm>
          <a:prstGeom prst="rect">
            <a:avLst/>
          </a:prstGeom>
          <a:noFill/>
          <a:ln>
            <a:solidFill>
              <a:schemeClr val="accent5">
                <a:lumMod val="40000"/>
                <a:lumOff val="60000"/>
              </a:schemeClr>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5708</Words>
  <Application>Microsoft Office PowerPoint</Application>
  <DocSecurity>0</DocSecurity>
  <PresentationFormat>Экран (4:3)</PresentationFormat>
  <Paragraphs>573</Paragraphs>
  <Slides>73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73</vt:i4>
      </vt:variant>
    </vt:vector>
  </HeadingPairs>
  <TitlesOfParts>
    <vt:vector size="85" baseType="lpstr">
      <vt:lpstr>Gulim</vt:lpstr>
      <vt:lpstr>MS PGothic</vt:lpstr>
      <vt:lpstr>Arial</vt:lpstr>
      <vt:lpstr>Arial </vt:lpstr>
      <vt:lpstr>Calibri</vt:lpstr>
      <vt:lpstr>Lucida Sans</vt:lpstr>
      <vt:lpstr>NewtonC</vt:lpstr>
      <vt:lpstr>Times New Roman</vt:lpstr>
      <vt:lpstr>Wingdings</vt:lpstr>
      <vt:lpstr>Wingdings 3</vt:lpstr>
      <vt:lpstr>Тема Office</vt:lpstr>
      <vt:lpstr>1_Тема Office</vt:lpstr>
      <vt:lpstr>Презентация PowerPoint</vt:lpstr>
      <vt:lpstr>Презентация PowerPoint</vt:lpstr>
      <vt:lpstr>Презентация PowerPoint</vt:lpstr>
      <vt:lpstr>Инфаркт миокарда  – это гибель участка сердечной мышцы (миокарда) из-за внезапного нарушения его кровоснабжения и развивающегося в результате кислородного  голодания</vt:lpstr>
      <vt:lpstr>Презентация PowerPoint</vt:lpstr>
      <vt:lpstr>Презентация PowerPoint</vt:lpstr>
      <vt:lpstr>Презентация PowerPoint</vt:lpstr>
      <vt:lpstr>Презентация PowerPoint</vt:lpstr>
      <vt:lpstr>Отличаются ли признаки инфаркта миокарда у различных категорий пациентов?</vt:lpstr>
      <vt:lpstr>Отличаются ли признаки инфаркта миокарда у различных категорий пациентов?</vt:lpstr>
      <vt:lpstr>У женщин и пожилых пациентов наиболее частым признаком инфаркта миокарда также является боль или дискомфорт, но есть особенности:</vt:lpstr>
      <vt:lpstr>Что делать при признаках инфаркта миокарда?</vt:lpstr>
      <vt:lpstr>Что делать при признаках инфаркта миокарда?</vt:lpstr>
      <vt:lpstr>Что не следует делать при признаках инфаркта миокарда?</vt:lpstr>
      <vt:lpstr>Что не следует делать при признаках инфаркта миокарда?</vt:lpstr>
      <vt:lpstr>Если Вы думаете, что у Вас или у кого-то рядом с Вами может быть инфаркт миокарда</vt:lpstr>
      <vt:lpstr>Какую самую главную информацию мы хотели бы до вас донести при проведении этой Школы?</vt:lpstr>
      <vt:lpstr>Что может стать причиной инфаркта миокарда?</vt:lpstr>
      <vt:lpstr>Презентация PowerPoint</vt:lpstr>
      <vt:lpstr>Основная причина инфаркта миокарда, как и других форм ишемической болезни сердца – атеросклероз коронарных артерий, которые кровоснабжают сердце</vt:lpstr>
      <vt:lpstr>Причиной большинства случаев инфаркта миокарда являются так называемые нестабильные атеросклеротические бляшки, имеющие большое липидное ядро и относительно тонкую «покрышку» из соединительной ткани сверху.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Какой из факторов риска инфаркта миокарда и других сердечно-сосудистых заболеваний укорачивает жизнь на 7 лет?</vt:lpstr>
      <vt:lpstr>Какой из факторов риска инфаркта миокарда и других сердечно-сосудистых заболеваний укорачивает жизнь на 7 лет?</vt:lpstr>
      <vt:lpstr>Курение многократно увеличивает риск развития  инфаркта миокарда  </vt:lpstr>
      <vt:lpstr>Презентация PowerPoint</vt:lpstr>
      <vt:lpstr>Презентация PowerPoint</vt:lpstr>
      <vt:lpstr>Польза отказа от курения</vt:lpstr>
      <vt:lpstr>Здоровое питание   рекомендуется как основа и важнейший компонент профилактики  сердечно-сосудистых заболеваний и их осложнений</vt:lpstr>
      <vt:lpstr>Какая самая главная рекомендация по здоровому питанию способствует профилактике инфаркта миокарда и других сердечно-сосудистых заболеваний? </vt:lpstr>
      <vt:lpstr>Какая самая главная рекомендация по здоровому питанию способствует профилактике инфаркта миокарда и других сердечно-сосудистых заболеваний? </vt:lpstr>
      <vt:lpstr>«5 порций овощей и фруктов в день»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Чрезмерное потребление алкоголя увеличивает риск инфаркта миокарда</vt:lpstr>
      <vt:lpstr>Презентация PowerPoint</vt:lpstr>
      <vt:lpstr>Презентация PowerPoint</vt:lpstr>
      <vt:lpstr>Презентация PowerPoint</vt:lpstr>
      <vt:lpstr>Окружность талии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Целевые уровни для пациентов с сахарным диабетом</vt:lpstr>
      <vt:lpstr>Презентация PowerPoint</vt:lpstr>
      <vt:lpstr>Презентация PowerPoint</vt:lpstr>
      <vt:lpstr>Презентация PowerPoint</vt:lpstr>
      <vt:lpstr>Презентация PowerPoint</vt:lpstr>
      <vt:lpstr>Презентация PowerPoint</vt:lpstr>
      <vt:lpstr>В настоящее время подавляющему большинству пациентов с инфарктом миокарда  в остром периоде проводится высокотехнологичное лечение – баллонная ангиопластика и стентирование коронарных артерий</vt:lpstr>
      <vt:lpstr>Стентирование</vt:lpstr>
      <vt:lpstr>Если сделано стентирование.   Можно ли считать человека здоровым? На этом можно успокоиться?</vt:lpstr>
      <vt:lpstr>Принцип ABC – алфавит лечения ишемической болезни сердца</vt:lpstr>
      <vt:lpstr>Презентация PowerPoint</vt:lpstr>
      <vt:lpstr>Презентация PowerPoint</vt:lpstr>
      <vt:lpstr>ПРОЙДИТЕ ДИСПАНСЕРИЗАЦИЮ! ПОСЕТИТЕ ЦЕНТР ЗДОРОВЬЯ! БУДЬТЕ ЗДОРОВЫ!</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Юферева Юлия Михайловна</dc:creator>
  <cp:keywords/>
  <dc:description/>
  <cp:lastModifiedBy>Наталья Епифанова</cp:lastModifiedBy>
  <cp:revision>111</cp:revision>
  <dcterms:created xsi:type="dcterms:W3CDTF">2018-02-07T11:15:06Z</dcterms:created>
  <dcterms:modified xsi:type="dcterms:W3CDTF">2021-08-10T13:56:15Z</dcterms:modified>
  <cp:category/>
  <dc:identifier/>
  <cp:contentStatus/>
  <dc:language/>
  <cp:version/>
</cp:coreProperties>
</file>